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99" r:id="rId2"/>
    <p:sldId id="259" r:id="rId3"/>
    <p:sldId id="258" r:id="rId4"/>
    <p:sldId id="265" r:id="rId5"/>
    <p:sldId id="308" r:id="rId6"/>
    <p:sldId id="309" r:id="rId7"/>
    <p:sldId id="346" r:id="rId8"/>
    <p:sldId id="347" r:id="rId9"/>
    <p:sldId id="349" r:id="rId10"/>
    <p:sldId id="348" r:id="rId11"/>
    <p:sldId id="302" r:id="rId12"/>
    <p:sldId id="341" r:id="rId13"/>
    <p:sldId id="323" r:id="rId14"/>
    <p:sldId id="324" r:id="rId15"/>
    <p:sldId id="305" r:id="rId16"/>
    <p:sldId id="325" r:id="rId17"/>
    <p:sldId id="310" r:id="rId18"/>
    <p:sldId id="335" r:id="rId19"/>
    <p:sldId id="312" r:id="rId20"/>
    <p:sldId id="327" r:id="rId21"/>
    <p:sldId id="328" r:id="rId22"/>
    <p:sldId id="329" r:id="rId23"/>
    <p:sldId id="330" r:id="rId24"/>
    <p:sldId id="331" r:id="rId25"/>
    <p:sldId id="340" r:id="rId26"/>
    <p:sldId id="338" r:id="rId27"/>
    <p:sldId id="303" r:id="rId28"/>
    <p:sldId id="326" r:id="rId29"/>
    <p:sldId id="321" r:id="rId30"/>
    <p:sldId id="317" r:id="rId31"/>
    <p:sldId id="306" r:id="rId32"/>
    <p:sldId id="318" r:id="rId33"/>
    <p:sldId id="319" r:id="rId34"/>
    <p:sldId id="320" r:id="rId35"/>
    <p:sldId id="343" r:id="rId36"/>
    <p:sldId id="344" r:id="rId37"/>
    <p:sldId id="345" r:id="rId38"/>
    <p:sldId id="342" r:id="rId39"/>
    <p:sldId id="304" r:id="rId40"/>
    <p:sldId id="332" r:id="rId41"/>
    <p:sldId id="333" r:id="rId42"/>
    <p:sldId id="334" r:id="rId43"/>
    <p:sldId id="307" r:id="rId44"/>
    <p:sldId id="301" r:id="rId45"/>
    <p:sldId id="322" r:id="rId46"/>
    <p:sldId id="316" r:id="rId47"/>
    <p:sldId id="336" r:id="rId48"/>
    <p:sldId id="313" r:id="rId49"/>
    <p:sldId id="314" r:id="rId50"/>
    <p:sldId id="315" r:id="rId51"/>
  </p:sldIdLst>
  <p:sldSz cx="12192000" cy="6858000"/>
  <p:notesSz cx="6858000" cy="9144000"/>
  <p:custDataLst>
    <p:tags r:id="rId5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46" userDrawn="1">
          <p15:clr>
            <a:srgbClr val="A4A3A4"/>
          </p15:clr>
        </p15:guide>
        <p15:guide id="2" pos="71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0" autoAdjust="0"/>
    <p:restoredTop sz="77752" autoAdjust="0"/>
  </p:normalViewPr>
  <p:slideViewPr>
    <p:cSldViewPr snapToGrid="0">
      <p:cViewPr varScale="1">
        <p:scale>
          <a:sx n="88" d="100"/>
          <a:sy n="88" d="100"/>
        </p:scale>
        <p:origin x="1470" y="78"/>
      </p:cViewPr>
      <p:guideLst>
        <p:guide orient="horz" pos="2546"/>
        <p:guide pos="719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gs" Target="tags/tag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80.png>
</file>

<file path=ppt/media/image129.png>
</file>

<file path=ppt/media/image1290.png>
</file>

<file path=ppt/media/image13.png>
</file>

<file path=ppt/media/image130.png>
</file>

<file path=ppt/media/image1300.png>
</file>

<file path=ppt/media/image131.png>
</file>

<file path=ppt/media/image1310.png>
</file>

<file path=ppt/media/image1311.png>
</file>

<file path=ppt/media/image132.png>
</file>

<file path=ppt/media/image1320.png>
</file>

<file path=ppt/media/image133.png>
</file>

<file path=ppt/media/image1330.png>
</file>

<file path=ppt/media/image134.png>
</file>

<file path=ppt/media/image1340.png>
</file>

<file path=ppt/media/image135.png>
</file>

<file path=ppt/media/image136.png>
</file>

<file path=ppt/media/image137.png>
</file>

<file path=ppt/media/image138.png>
</file>

<file path=ppt/media/image139.png>
</file>

<file path=ppt/media/image1390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40.png>
</file>

<file path=ppt/media/image145.png>
</file>

<file path=ppt/media/image146.png>
</file>

<file path=ppt/media/image147.png>
</file>

<file path=ppt/media/image1470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jpe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10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291.png>
</file>

<file path=ppt/media/image292.png>
</file>

<file path=ppt/media/image294.png>
</file>

<file path=ppt/media/image295.png>
</file>

<file path=ppt/media/image297.png>
</file>

<file path=ppt/media/image3.png>
</file>

<file path=ppt/media/image30.png>
</file>

<file path=ppt/media/image300.png>
</file>

<file path=ppt/media/image301.png>
</file>

<file path=ppt/media/image31.png>
</file>

<file path=ppt/media/image310.png>
</file>

<file path=ppt/media/image311.png>
</file>

<file path=ppt/media/image32.png>
</file>

<file path=ppt/media/image33.png>
</file>

<file path=ppt/media/image34.png>
</file>

<file path=ppt/media/image35.png>
</file>

<file path=ppt/media/image36.png>
</file>

<file path=ppt/media/image366.png>
</file>

<file path=ppt/media/image367.png>
</file>

<file path=ppt/media/image368.png>
</file>

<file path=ppt/media/image369.png>
</file>

<file path=ppt/media/image37.png>
</file>

<file path=ppt/media/image370.png>
</file>

<file path=ppt/media/image371.png>
</file>

<file path=ppt/media/image372.png>
</file>

<file path=ppt/media/image373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80.png>
</file>

<file path=ppt/media/image69.png>
</file>

<file path=ppt/media/image70.png>
</file>

<file path=ppt/media/image700.png>
</file>

<file path=ppt/media/image71.png>
</file>

<file path=ppt/media/image710.png>
</file>

<file path=ppt/media/image72.png>
</file>

<file path=ppt/media/image73.png>
</file>

<file path=ppt/media/image74.png>
</file>

<file path=ppt/media/image740.png>
</file>

<file path=ppt/media/image75.png>
</file>

<file path=ppt/media/image750.png>
</file>

<file path=ppt/media/image76.png>
</file>

<file path=ppt/media/image77.png>
</file>

<file path=ppt/media/image770.png>
</file>

<file path=ppt/media/image78.png>
</file>

<file path=ppt/media/image780.png>
</file>

<file path=ppt/media/image79.png>
</file>

<file path=ppt/media/image80.png>
</file>

<file path=ppt/media/image81.png>
</file>

<file path=ppt/media/image810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A6D290-1F44-4E5A-AFA0-4DB5D7863AEB}" type="datetimeFigureOut">
              <a:rPr lang="zh-CN" altLang="en-US" smtClean="0"/>
              <a:t>2024/10/5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622E85-07D3-4E55-9842-942DD6BA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2068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主管你好，我是蘇柏丞，這是我為今天面試準備的簡報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093341-7E73-4CB7-AB28-F066480C636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6544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NTT</a:t>
            </a:r>
            <a:r>
              <a:rPr lang="zh-TW" altLang="en-US" dirty="0"/>
              <a:t>透過使用點對點乘法來減少多項式乘法的複雜度，從 </a:t>
            </a:r>
            <a:r>
              <a:rPr lang="en-US" altLang="zh-TW" dirty="0"/>
              <a:t>O(n^2) </a:t>
            </a:r>
            <a:r>
              <a:rPr lang="zh-TW" altLang="en-US" dirty="0"/>
              <a:t>降到 </a:t>
            </a:r>
            <a:r>
              <a:rPr lang="en-US" altLang="zh-TW" dirty="0"/>
              <a:t>O(</a:t>
            </a:r>
            <a:r>
              <a:rPr lang="en-US" altLang="zh-TW" dirty="0" err="1"/>
              <a:t>nlog⁡n</a:t>
            </a:r>
            <a:r>
              <a:rPr lang="en-US" altLang="zh-TW" dirty="0"/>
              <a:t>)</a:t>
            </a:r>
            <a:r>
              <a:rPr lang="zh-TW" altLang="en-US" dirty="0"/>
              <a:t>，在實作上有兩種方式可以實現</a:t>
            </a:r>
            <a:r>
              <a:rPr lang="en-US" altLang="zh-TW" dirty="0"/>
              <a:t>NTT</a:t>
            </a:r>
            <a:r>
              <a:rPr lang="zh-TW" altLang="en-US" dirty="0"/>
              <a:t>的運算，一種是</a:t>
            </a:r>
            <a:r>
              <a:rPr lang="en-US" altLang="zh-TW" dirty="0"/>
              <a:t>memory-based</a:t>
            </a:r>
            <a:r>
              <a:rPr lang="zh-TW" altLang="en-US" dirty="0"/>
              <a:t>的</a:t>
            </a:r>
            <a:r>
              <a:rPr lang="en-US" altLang="zh-TW" dirty="0"/>
              <a:t>NTT</a:t>
            </a:r>
            <a:r>
              <a:rPr lang="zh-TW" altLang="en-US" dirty="0"/>
              <a:t>，他的優點是硬體資源消耗較少，但是因為記憶體的輸出會限制同一時間能使用</a:t>
            </a:r>
            <a:r>
              <a:rPr lang="en-US" altLang="zh-TW" dirty="0"/>
              <a:t>BUs</a:t>
            </a:r>
            <a:r>
              <a:rPr lang="zh-TW" altLang="en-US" dirty="0"/>
              <a:t>的數量，所以限制了</a:t>
            </a:r>
            <a:r>
              <a:rPr lang="en-US" altLang="zh-TW" dirty="0"/>
              <a:t>NTT</a:t>
            </a:r>
            <a:r>
              <a:rPr lang="zh-TW" altLang="en-US" dirty="0"/>
              <a:t>加速的潛力，又因為要控制記憶體需要複雜的控制單元，會增加</a:t>
            </a:r>
            <a:r>
              <a:rPr lang="en-US" altLang="zh-TW" dirty="0"/>
              <a:t>worst-case</a:t>
            </a:r>
            <a:r>
              <a:rPr lang="zh-TW" altLang="en-US" dirty="0"/>
              <a:t>路徑時間，因此我們選擇的是另一種</a:t>
            </a:r>
            <a:r>
              <a:rPr lang="en-US" altLang="zh-TW" dirty="0"/>
              <a:t>pipelined</a:t>
            </a:r>
            <a:r>
              <a:rPr lang="zh-TW" altLang="en-US" dirty="0"/>
              <a:t>的方法，非常適合加速</a:t>
            </a:r>
            <a:r>
              <a:rPr lang="en-US" altLang="zh-TW" dirty="0"/>
              <a:t>ML-DSA</a:t>
            </a:r>
            <a:r>
              <a:rPr lang="zh-TW" altLang="en-US" dirty="0"/>
              <a:t>，但是會有硬體消耗過度的擔憂，因此使用</a:t>
            </a:r>
            <a:r>
              <a:rPr lang="en-US" altLang="zh-TW" dirty="0"/>
              <a:t>Pipelined Radix-2 NTT Algorithm</a:t>
            </a:r>
            <a:r>
              <a:rPr lang="zh-TW" altLang="en-US" dirty="0"/>
              <a:t>來克服這個缺點。另外在</a:t>
            </a:r>
            <a:r>
              <a:rPr lang="en-US" altLang="zh-TW" dirty="0"/>
              <a:t>NTT</a:t>
            </a:r>
            <a:r>
              <a:rPr lang="zh-TW" altLang="en-US" dirty="0"/>
              <a:t>與逆</a:t>
            </a:r>
            <a:r>
              <a:rPr lang="en-US" altLang="zh-TW" dirty="0"/>
              <a:t>NTT</a:t>
            </a:r>
            <a:r>
              <a:rPr lang="zh-TW" altLang="en-US" dirty="0"/>
              <a:t>中會需要使用</a:t>
            </a:r>
            <a:r>
              <a:rPr lang="en-US" altLang="zh-TW" dirty="0"/>
              <a:t>bit-reverse</a:t>
            </a:r>
            <a:r>
              <a:rPr lang="zh-TW" altLang="en-US" dirty="0"/>
              <a:t>，因為會大量使用到</a:t>
            </a:r>
            <a:r>
              <a:rPr lang="en-US" altLang="zh-TW" dirty="0"/>
              <a:t>for</a:t>
            </a:r>
            <a:r>
              <a:rPr lang="zh-TW" altLang="en-US" dirty="0"/>
              <a:t>迴圈，會大幅降低運算速度，因此改用查表法替換。</a:t>
            </a:r>
            <a:endParaRPr lang="en-US" altLang="zh-TW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1156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接下來要介紹下線經驗，我會先從大學專題開始介紹，接者才是目前碩士的下線專案。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4620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在這個專題當中我們實主要功能是將時域資料傳換至頻域，並減少了</a:t>
            </a:r>
            <a:r>
              <a:rPr lang="en-US" altLang="zh-TW" dirty="0"/>
              <a:t>DFT</a:t>
            </a:r>
            <a:r>
              <a:rPr lang="zh-TW" altLang="en-US" dirty="0"/>
              <a:t>運算本來的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複雜性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將運算速度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提升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，利用蝶型架構完成了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FFT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，而蝶型架構的旋轉因子則透過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CORDIC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運算來獲得。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65689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CORDIC</a:t>
            </a:r>
            <a:r>
              <a:rPr lang="zh-TW" altLang="en-US" dirty="0"/>
              <a:t>是移位和加法運算完成三角函數的演算法，在本專題中我們將輸入的角度用</a:t>
            </a:r>
            <a:r>
              <a:rPr lang="en-US" altLang="zh-TW" dirty="0"/>
              <a:t>16</a:t>
            </a:r>
            <a:r>
              <a:rPr lang="zh-TW" altLang="en-US" dirty="0"/>
              <a:t>個固定的旋轉角度去做處理，將尤拉公式化簡，使我們的輸出能夠得到</a:t>
            </a:r>
            <a:r>
              <a:rPr lang="en-US" altLang="zh-TW" dirty="0"/>
              <a:t>sin</a:t>
            </a:r>
            <a:r>
              <a:rPr lang="zh-TW" altLang="en-US" dirty="0"/>
              <a:t>與</a:t>
            </a:r>
            <a:r>
              <a:rPr lang="en-US" altLang="zh-TW" dirty="0"/>
              <a:t>cos</a:t>
            </a:r>
            <a:r>
              <a:rPr lang="zh-TW" altLang="en-US" dirty="0"/>
              <a:t>，作為我們的蝶型架構的旋轉因子</a:t>
            </a:r>
            <a:endParaRPr lang="en-US" altLang="zh-TW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9191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FFT</a:t>
            </a:r>
            <a:r>
              <a:rPr lang="zh-TW" altLang="en-US" dirty="0"/>
              <a:t>是利用旋轉因子的對稱性以及基偶性來化簡</a:t>
            </a:r>
            <a:r>
              <a:rPr lang="en-US" altLang="zh-TW" dirty="0"/>
              <a:t>DFT</a:t>
            </a:r>
            <a:r>
              <a:rPr lang="zh-TW" altLang="en-US" dirty="0"/>
              <a:t>，獲得以下蝶型單元，那我們的</a:t>
            </a:r>
            <a:r>
              <a:rPr lang="en-US" altLang="zh-TW" dirty="0"/>
              <a:t>FFT</a:t>
            </a:r>
            <a:r>
              <a:rPr lang="zh-TW" altLang="en-US" dirty="0"/>
              <a:t>會運用</a:t>
            </a:r>
            <a:r>
              <a:rPr lang="en-US" altLang="zh-TW" dirty="0"/>
              <a:t>3</a:t>
            </a:r>
            <a:r>
              <a:rPr lang="zh-TW" altLang="en-US" dirty="0"/>
              <a:t>層每層</a:t>
            </a:r>
            <a:r>
              <a:rPr lang="en-US" altLang="zh-TW" dirty="0"/>
              <a:t>4</a:t>
            </a:r>
            <a:r>
              <a:rPr lang="zh-TW" altLang="en-US" dirty="0"/>
              <a:t>個共</a:t>
            </a:r>
            <a:r>
              <a:rPr lang="en-US" altLang="zh-TW" dirty="0"/>
              <a:t>12</a:t>
            </a:r>
            <a:r>
              <a:rPr lang="zh-TW" altLang="en-US" dirty="0"/>
              <a:t>個來完成我們時域到頻域的轉換</a:t>
            </a:r>
            <a:endParaRPr lang="en-US" altLang="zh-TW" dirty="0"/>
          </a:p>
          <a:p>
            <a:endParaRPr lang="en-US" altLang="zh-CN" dirty="0"/>
          </a:p>
          <a:p>
            <a:r>
              <a:rPr lang="zh-TW" altLang="en-US" dirty="0"/>
              <a:t>問題</a:t>
            </a:r>
            <a:r>
              <a:rPr lang="en-US" altLang="zh-TW" dirty="0"/>
              <a:t>:</a:t>
            </a:r>
            <a:r>
              <a:rPr lang="zh-TW" altLang="en-US" dirty="0"/>
              <a:t>只用一個</a:t>
            </a:r>
            <a:r>
              <a:rPr lang="en-US" altLang="zh-TW" dirty="0"/>
              <a:t>butterfly unit</a:t>
            </a:r>
            <a:r>
              <a:rPr lang="zh-TW" altLang="en-US" dirty="0"/>
              <a:t>那</a:t>
            </a:r>
            <a:r>
              <a:rPr lang="en-US" altLang="zh-TW" dirty="0"/>
              <a:t>controller</a:t>
            </a:r>
            <a:r>
              <a:rPr lang="zh-TW" altLang="en-US" dirty="0"/>
              <a:t>怎麼去控制要運算哪個站存氣 </a:t>
            </a:r>
            <a:br>
              <a:rPr lang="en-US" altLang="zh-TW" dirty="0"/>
            </a:br>
            <a:r>
              <a:rPr lang="en-US" altLang="zh-TW" dirty="0"/>
              <a:t>s:</a:t>
            </a:r>
          </a:p>
          <a:p>
            <a:r>
              <a:rPr lang="en-US" altLang="zh-TW" dirty="0"/>
              <a:t>1.</a:t>
            </a:r>
            <a:r>
              <a:rPr lang="zh-TW" altLang="en-US" dirty="0"/>
              <a:t>用</a:t>
            </a:r>
            <a:r>
              <a:rPr lang="en-US" altLang="zh-TW" dirty="0"/>
              <a:t>2^n</a:t>
            </a:r>
            <a:r>
              <a:rPr lang="zh-TW" altLang="en-US" dirty="0"/>
              <a:t>方去處理，看距離多遠</a:t>
            </a:r>
            <a:r>
              <a:rPr lang="en-US" altLang="zh-TW" dirty="0"/>
              <a:t>stage1</a:t>
            </a:r>
            <a:r>
              <a:rPr lang="zh-TW" altLang="en-US" dirty="0"/>
              <a:t>就是</a:t>
            </a:r>
            <a:r>
              <a:rPr lang="en-US" altLang="zh-TW" dirty="0"/>
              <a:t>2^0</a:t>
            </a:r>
            <a:r>
              <a:rPr lang="zh-TW" altLang="en-US" dirty="0"/>
              <a:t>、</a:t>
            </a:r>
            <a:r>
              <a:rPr lang="en-US" altLang="zh-TW" dirty="0"/>
              <a:t>stage2</a:t>
            </a:r>
            <a:r>
              <a:rPr lang="zh-TW" altLang="en-US" dirty="0"/>
              <a:t>就是</a:t>
            </a:r>
            <a:r>
              <a:rPr lang="en-US" altLang="zh-TW" dirty="0"/>
              <a:t>2^1….</a:t>
            </a:r>
          </a:p>
          <a:p>
            <a:r>
              <a:rPr lang="en-US" altLang="zh-TW" dirty="0"/>
              <a:t>2.</a:t>
            </a:r>
            <a:r>
              <a:rPr lang="zh-TW" altLang="en-US" dirty="0"/>
              <a:t>如果要運算的暫存器是亂數的，可以用</a:t>
            </a:r>
            <a:r>
              <a:rPr lang="en-US" altLang="zh-TW" dirty="0" err="1"/>
              <a:t>lookuptable</a:t>
            </a:r>
            <a:endParaRPr lang="en-US" altLang="zh-TW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804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這是我們專題的</a:t>
            </a:r>
            <a:r>
              <a:rPr lang="en-US" altLang="zh-TW" dirty="0"/>
              <a:t>Block Diagram</a:t>
            </a:r>
            <a:r>
              <a:rPr lang="zh-TW" altLang="en-US" dirty="0"/>
              <a:t>，中間的部分是我們主要的</a:t>
            </a:r>
            <a:r>
              <a:rPr lang="en-US" altLang="zh-TW" dirty="0"/>
              <a:t>FFT</a:t>
            </a:r>
            <a:r>
              <a:rPr lang="zh-TW" altLang="en-US" dirty="0"/>
              <a:t>架構，當中包含了</a:t>
            </a:r>
            <a:r>
              <a:rPr lang="en-US" altLang="zh-TW" dirty="0"/>
              <a:t>CORDIC</a:t>
            </a:r>
            <a:r>
              <a:rPr lang="zh-TW" altLang="en-US" dirty="0"/>
              <a:t>與</a:t>
            </a:r>
            <a:r>
              <a:rPr lang="en-US" altLang="zh-TW" dirty="0"/>
              <a:t>Butterfly unit</a:t>
            </a:r>
            <a:r>
              <a:rPr lang="zh-TW" altLang="en-US" dirty="0"/>
              <a:t>，會先利用</a:t>
            </a:r>
            <a:r>
              <a:rPr lang="en-US" altLang="zh-TW" dirty="0"/>
              <a:t>CORDIC</a:t>
            </a:r>
            <a:r>
              <a:rPr lang="zh-TW" altLang="en-US" dirty="0"/>
              <a:t>來獲得我們的旋轉因子，在藉由</a:t>
            </a:r>
            <a:r>
              <a:rPr lang="en-US" altLang="zh-TW" dirty="0"/>
              <a:t>Butterfly unit</a:t>
            </a:r>
            <a:r>
              <a:rPr lang="zh-TW" altLang="en-US" dirty="0"/>
              <a:t>做運算來實現我們的</a:t>
            </a:r>
            <a:r>
              <a:rPr lang="en-US" altLang="zh-TW" dirty="0"/>
              <a:t>FFT</a:t>
            </a:r>
            <a:r>
              <a:rPr lang="zh-TW" altLang="en-US" dirty="0"/>
              <a:t>，最後為了符合</a:t>
            </a:r>
            <a:r>
              <a:rPr lang="en-US" altLang="zh-TW" dirty="0"/>
              <a:t>T18</a:t>
            </a:r>
            <a:r>
              <a:rPr lang="zh-TW" altLang="en-US" dirty="0"/>
              <a:t>至成的腳位限制，因此加上了</a:t>
            </a:r>
            <a:r>
              <a:rPr lang="en-US" altLang="zh-TW" dirty="0"/>
              <a:t>SIPO</a:t>
            </a:r>
            <a:r>
              <a:rPr lang="zh-TW" altLang="en-US" dirty="0"/>
              <a:t>與</a:t>
            </a:r>
            <a:r>
              <a:rPr lang="en-US" altLang="zh-TW" dirty="0"/>
              <a:t>PISO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1717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這邊是下線後的頻率功耗與面積的結果，有到</a:t>
            </a:r>
            <a:r>
              <a:rPr lang="en-US" altLang="zh-TW" dirty="0"/>
              <a:t>TSRI</a:t>
            </a:r>
            <a:r>
              <a:rPr lang="zh-TW" altLang="en-US" dirty="0"/>
              <a:t>用</a:t>
            </a:r>
            <a:r>
              <a:rPr lang="en-US" altLang="zh-TW" dirty="0"/>
              <a:t>V93000</a:t>
            </a:r>
            <a:r>
              <a:rPr lang="zh-TW" altLang="en-US" dirty="0"/>
              <a:t>機台測試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10674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接下來是介紹</a:t>
            </a:r>
            <a:r>
              <a:rPr lang="en-US" altLang="zh-TW" dirty="0"/>
              <a:t>AES</a:t>
            </a:r>
            <a:r>
              <a:rPr lang="zh-TW" altLang="en-US" dirty="0"/>
              <a:t>，</a:t>
            </a:r>
            <a:r>
              <a:rPr lang="en-US" altLang="zh-TW" dirty="0"/>
              <a:t>AES</a:t>
            </a:r>
            <a:r>
              <a:rPr lang="zh-TW" altLang="en-US" dirty="0"/>
              <a:t>是一種對稱式加密，發送端會先將資料利用密鑰進行加密，再將加密資料與密鑰傳給接收端，接收端透過同一把鑰式取作解密，獲得原始資料。</a:t>
            </a:r>
            <a:r>
              <a:rPr lang="en-US" altLang="zh-TW" dirty="0"/>
              <a:t>AES</a:t>
            </a:r>
            <a:r>
              <a:rPr lang="zh-TW" altLang="en-US" dirty="0"/>
              <a:t>的演算法的運算複雜度低，因此硬體消耗少且速度快。</a:t>
            </a:r>
            <a:endParaRPr lang="en-US" altLang="zh-TW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0809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本專題式實現</a:t>
            </a:r>
            <a:r>
              <a:rPr lang="en-US" altLang="zh-TW" dirty="0"/>
              <a:t>128bit</a:t>
            </a:r>
            <a:r>
              <a:rPr lang="zh-TW" altLang="en-US" dirty="0"/>
              <a:t>的</a:t>
            </a:r>
            <a:r>
              <a:rPr lang="en-US" altLang="zh-TW" dirty="0"/>
              <a:t>AES</a:t>
            </a:r>
            <a:r>
              <a:rPr lang="zh-TW" altLang="en-US" dirty="0"/>
              <a:t>，這邊是</a:t>
            </a:r>
            <a:r>
              <a:rPr lang="en-US" altLang="zh-TW" dirty="0"/>
              <a:t>AES Standard</a:t>
            </a:r>
            <a:r>
              <a:rPr lang="zh-TW" altLang="en-US" dirty="0"/>
              <a:t>的規範，會需要</a:t>
            </a:r>
            <a:r>
              <a:rPr lang="en-US" altLang="zh-TW" dirty="0"/>
              <a:t>10+1round</a:t>
            </a:r>
            <a:r>
              <a:rPr lang="zh-TW" altLang="en-US" dirty="0"/>
              <a:t>的運算，這邊有兩大重點，一 個是</a:t>
            </a:r>
            <a:r>
              <a:rPr lang="en-US" altLang="zh-TW" dirty="0"/>
              <a:t>Key expansion</a:t>
            </a:r>
            <a:r>
              <a:rPr lang="zh-TW" altLang="en-US" dirty="0"/>
              <a:t>，他將我們的原始密鑰去擴展，製作出了每</a:t>
            </a:r>
            <a:r>
              <a:rPr lang="en-US" altLang="zh-TW" dirty="0"/>
              <a:t>round</a:t>
            </a:r>
            <a:r>
              <a:rPr lang="zh-TW" altLang="en-US" dirty="0"/>
              <a:t>所需要的子密鑰，那另一個是</a:t>
            </a:r>
            <a:r>
              <a:rPr lang="en-US" altLang="zh-TW" dirty="0" err="1"/>
              <a:t>Meassge</a:t>
            </a:r>
            <a:r>
              <a:rPr lang="en-US" altLang="zh-TW" dirty="0"/>
              <a:t> </a:t>
            </a:r>
            <a:r>
              <a:rPr lang="en-US" altLang="zh-TW" dirty="0" err="1"/>
              <a:t>encyprion</a:t>
            </a:r>
            <a:r>
              <a:rPr lang="zh-TW" altLang="en-US" dirty="0"/>
              <a:t>，每一</a:t>
            </a:r>
            <a:r>
              <a:rPr lang="en-US" altLang="zh-TW" dirty="0"/>
              <a:t>round</a:t>
            </a:r>
            <a:r>
              <a:rPr lang="zh-TW" altLang="en-US" dirty="0"/>
              <a:t>會根據所需的</a:t>
            </a:r>
            <a:r>
              <a:rPr lang="en-US" altLang="zh-TW" dirty="0"/>
              <a:t>function</a:t>
            </a:r>
            <a:r>
              <a:rPr lang="zh-TW" altLang="en-US" dirty="0"/>
              <a:t>去對資料做加密處理，經過</a:t>
            </a:r>
            <a:r>
              <a:rPr lang="en-US" altLang="zh-TW" dirty="0"/>
              <a:t>10+1round</a:t>
            </a:r>
            <a:r>
              <a:rPr lang="zh-TW" altLang="en-US" dirty="0"/>
              <a:t>後獲得最後的加密資料，後面會針對每個</a:t>
            </a:r>
            <a:r>
              <a:rPr lang="en-US" altLang="zh-TW" dirty="0"/>
              <a:t>function</a:t>
            </a:r>
            <a:r>
              <a:rPr lang="zh-TW" altLang="en-US" dirty="0"/>
              <a:t>去做介紹。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3149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Substitute Bytes</a:t>
            </a:r>
            <a:r>
              <a:rPr lang="zh-TW" altLang="en-US" dirty="0"/>
              <a:t>我們會將資料用</a:t>
            </a:r>
            <a:r>
              <a:rPr lang="en-US" altLang="zh-TW" dirty="0"/>
              <a:t>byte</a:t>
            </a:r>
            <a:r>
              <a:rPr lang="zh-TW" altLang="en-US" dirty="0"/>
              <a:t>去切成以上的狀態矩陣，接者透過每個</a:t>
            </a:r>
            <a:r>
              <a:rPr lang="en-US" altLang="zh-TW" dirty="0"/>
              <a:t>byte</a:t>
            </a:r>
            <a:r>
              <a:rPr lang="zh-TW" altLang="en-US" dirty="0"/>
              <a:t>的前</a:t>
            </a:r>
            <a:r>
              <a:rPr lang="en-US" altLang="zh-TW" dirty="0"/>
              <a:t>4bit</a:t>
            </a:r>
            <a:r>
              <a:rPr lang="zh-TW" altLang="en-US" dirty="0"/>
              <a:t>當作</a:t>
            </a:r>
            <a:r>
              <a:rPr lang="en-US" altLang="zh-TW" dirty="0"/>
              <a:t>row</a:t>
            </a:r>
            <a:r>
              <a:rPr lang="zh-TW" altLang="en-US" dirty="0"/>
              <a:t>，後</a:t>
            </a:r>
            <a:r>
              <a:rPr lang="en-US" altLang="zh-TW" dirty="0"/>
              <a:t>4bit</a:t>
            </a:r>
            <a:r>
              <a:rPr lang="zh-TW" altLang="en-US" dirty="0"/>
              <a:t>當作</a:t>
            </a:r>
            <a:r>
              <a:rPr lang="en-US" altLang="zh-TW" dirty="0"/>
              <a:t>column</a:t>
            </a:r>
            <a:r>
              <a:rPr lang="zh-TW" altLang="en-US" dirty="0"/>
              <a:t>，跟</a:t>
            </a:r>
            <a:r>
              <a:rPr lang="en-US" altLang="zh-TW" dirty="0"/>
              <a:t>S-box</a:t>
            </a:r>
            <a:r>
              <a:rPr lang="zh-TW" altLang="en-US" dirty="0"/>
              <a:t>去做替換，獲得新的狀態矩陣，增加了複雜性與安全性。</a:t>
            </a:r>
            <a:endParaRPr lang="en-US" altLang="zh-TW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0440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我今天的報告會分為四個主題來報告，第一個是我的個人介紹，再來是我的在大學期間以及目前碩士正在準備下線專題經驗，接ˊ著我會介紹在碩一上時去台大修的</a:t>
            </a:r>
            <a:r>
              <a:rPr lang="en-US" altLang="zh-TW" dirty="0"/>
              <a:t>soc</a:t>
            </a:r>
            <a:r>
              <a:rPr lang="zh-TW" altLang="en-US" dirty="0"/>
              <a:t>課程當中最後做的</a:t>
            </a:r>
            <a:r>
              <a:rPr lang="en-US" altLang="zh-TW" dirty="0"/>
              <a:t>Final project</a:t>
            </a:r>
            <a:r>
              <a:rPr lang="zh-TW" altLang="en-US" dirty="0"/>
              <a:t>，這堂課讓我了解到軟體韌體硬體之間的關西，最後會說介紹一些其他作品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2306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Shift Rows</a:t>
            </a:r>
            <a:r>
              <a:rPr lang="zh-TW" altLang="en-US" dirty="0"/>
              <a:t>，我們會將狀態矩陣根據每列，去做不同的左移動作，像是第一列不動作，第二列左移一個</a:t>
            </a:r>
            <a:r>
              <a:rPr lang="en-US" altLang="zh-TW" dirty="0"/>
              <a:t>byte</a:t>
            </a:r>
            <a:r>
              <a:rPr lang="zh-TW" altLang="en-US" dirty="0"/>
              <a:t>，以此類推，藉此來增加密文的分散性與複雜性。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00970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 Columns</a:t>
            </a:r>
            <a:r>
              <a:rPr lang="zh-TW" altLang="en-US" dirty="0"/>
              <a:t>，是將狀態矩陣根據每一行進行線性轉換互相混和，固定多項式</a:t>
            </a:r>
            <a:r>
              <a:rPr lang="en-US" altLang="zh-TW" dirty="0"/>
              <a:t>a(x)</a:t>
            </a:r>
            <a:r>
              <a:rPr lang="zh-TW" altLang="en-US" dirty="0"/>
              <a:t>去做相乘，增加密文的擴散性與安全性。</a:t>
            </a:r>
            <a:endParaRPr lang="en-US" altLang="zh-TW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66262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Add round</a:t>
            </a:r>
            <a:r>
              <a:rPr lang="zh-TW" altLang="en-US" dirty="0"/>
              <a:t> </a:t>
            </a:r>
            <a:r>
              <a:rPr lang="en-US" altLang="zh-TW" dirty="0"/>
              <a:t>key,</a:t>
            </a:r>
            <a:r>
              <a:rPr lang="zh-TW" altLang="en-US" dirty="0"/>
              <a:t>是對狀態矩陣與每一</a:t>
            </a:r>
            <a:r>
              <a:rPr lang="en-US" altLang="zh-TW" dirty="0"/>
              <a:t>round</a:t>
            </a:r>
            <a:r>
              <a:rPr lang="zh-TW" altLang="en-US" dirty="0"/>
              <a:t>的子密鑰去做互斥或運算，增加密文的混淆度和安全性。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65015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這部分是利用原始密鑰去產生每一</a:t>
            </a:r>
            <a:r>
              <a:rPr lang="en-US" altLang="zh-TW" dirty="0"/>
              <a:t>round</a:t>
            </a:r>
            <a:r>
              <a:rPr lang="zh-TW" altLang="en-US" dirty="0"/>
              <a:t>所需的子密鑰，那每一個</a:t>
            </a:r>
            <a:r>
              <a:rPr lang="en-US" altLang="zh-TW" dirty="0"/>
              <a:t>round</a:t>
            </a:r>
            <a:r>
              <a:rPr lang="zh-TW" altLang="en-US" dirty="0"/>
              <a:t>的密鑰是根據上一</a:t>
            </a:r>
            <a:r>
              <a:rPr lang="en-US" altLang="zh-TW" dirty="0"/>
              <a:t>round</a:t>
            </a:r>
            <a:r>
              <a:rPr lang="zh-TW" altLang="en-US" dirty="0"/>
              <a:t>的密鑰去上面畫出的運算產生出來的。</a:t>
            </a:r>
            <a:endParaRPr lang="en-US" altLang="zh-TW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8083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這邊是我</a:t>
            </a:r>
            <a:r>
              <a:rPr lang="en-US" altLang="zh-TW" dirty="0"/>
              <a:t>AES</a:t>
            </a:r>
            <a:r>
              <a:rPr lang="zh-TW" altLang="en-US" dirty="0"/>
              <a:t>的</a:t>
            </a:r>
            <a:r>
              <a:rPr lang="en-US" altLang="zh-TW" dirty="0"/>
              <a:t>block diagram</a:t>
            </a:r>
            <a:r>
              <a:rPr lang="zh-TW" altLang="en-US" dirty="0"/>
              <a:t>，會有</a:t>
            </a:r>
            <a:r>
              <a:rPr lang="en-US" altLang="zh-TW" dirty="0"/>
              <a:t>controller</a:t>
            </a:r>
            <a:r>
              <a:rPr lang="zh-TW" altLang="en-US" dirty="0"/>
              <a:t>去控制我每一</a:t>
            </a:r>
            <a:r>
              <a:rPr lang="en-US" altLang="zh-TW" dirty="0"/>
              <a:t>round</a:t>
            </a:r>
            <a:r>
              <a:rPr lang="zh-TW" altLang="en-US" dirty="0"/>
              <a:t>所需要做的</a:t>
            </a:r>
            <a:r>
              <a:rPr lang="en-US" altLang="zh-TW" dirty="0"/>
              <a:t>function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1902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這是我用</a:t>
            </a:r>
            <a:r>
              <a:rPr lang="en-US" altLang="zh-TW" dirty="0"/>
              <a:t>T18</a:t>
            </a:r>
            <a:r>
              <a:rPr lang="zh-TW" altLang="en-US" dirty="0"/>
              <a:t>製程去</a:t>
            </a:r>
            <a:r>
              <a:rPr lang="en-US" altLang="zh-TW" dirty="0"/>
              <a:t>DC</a:t>
            </a:r>
            <a:r>
              <a:rPr lang="zh-TW" altLang="en-US" dirty="0"/>
              <a:t>合完之後的結果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問</a:t>
            </a:r>
            <a:r>
              <a:rPr lang="en-US" altLang="zh-TW" dirty="0"/>
              <a:t>:</a:t>
            </a:r>
            <a:r>
              <a:rPr lang="zh-TW" altLang="en-US" dirty="0"/>
              <a:t>有去跑</a:t>
            </a:r>
            <a:r>
              <a:rPr lang="en-US" altLang="zh-TW" dirty="0"/>
              <a:t>STA</a:t>
            </a:r>
            <a:r>
              <a:rPr lang="zh-TW" altLang="en-US" dirty="0"/>
              <a:t>嗎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S:</a:t>
            </a:r>
            <a:r>
              <a:rPr lang="zh-TW" altLang="en-US" dirty="0"/>
              <a:t>有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12609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也有用</a:t>
            </a:r>
            <a:r>
              <a:rPr lang="en-US" altLang="zh-TW" dirty="0" err="1"/>
              <a:t>nWave</a:t>
            </a:r>
            <a:r>
              <a:rPr lang="zh-TW" altLang="en-US" dirty="0"/>
              <a:t>去驗證功能是正確的，藍色方框是輸入的</a:t>
            </a:r>
            <a:r>
              <a:rPr lang="en-US" altLang="zh-TW" dirty="0"/>
              <a:t>data</a:t>
            </a:r>
            <a:r>
              <a:rPr lang="zh-TW" altLang="en-US" dirty="0"/>
              <a:t>以及密鑰，而紅色方框則是加密後的結果。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9332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在碩一上的時候去台大修了這堂課，這堂主要是在教我們三個重點，第一個是如何在</a:t>
            </a:r>
            <a:r>
              <a:rPr lang="en-US" altLang="zh-TW" dirty="0"/>
              <a:t>FPGA</a:t>
            </a:r>
            <a:r>
              <a:rPr lang="zh-TW" altLang="en-US" dirty="0"/>
              <a:t>和</a:t>
            </a:r>
            <a:r>
              <a:rPr lang="en-US" altLang="zh-TW" dirty="0"/>
              <a:t>ASIC</a:t>
            </a:r>
            <a:r>
              <a:rPr lang="zh-TW" altLang="en-US" dirty="0"/>
              <a:t>上使用</a:t>
            </a:r>
            <a:r>
              <a:rPr lang="en-US" altLang="zh-TW" dirty="0"/>
              <a:t>Verilog</a:t>
            </a:r>
            <a:r>
              <a:rPr lang="zh-TW" altLang="en-US" dirty="0"/>
              <a:t>與</a:t>
            </a:r>
            <a:r>
              <a:rPr lang="en-US" altLang="zh-TW" dirty="0"/>
              <a:t>HLS</a:t>
            </a:r>
            <a:r>
              <a:rPr lang="zh-TW" altLang="en-US" dirty="0"/>
              <a:t>設計且實現專案，第二個是將專案整合到</a:t>
            </a:r>
            <a:r>
              <a:rPr lang="en-US" altLang="zh-TW" dirty="0"/>
              <a:t>Caravel SOC</a:t>
            </a:r>
            <a:r>
              <a:rPr lang="zh-TW" altLang="en-US" dirty="0"/>
              <a:t>上，第三個是利用</a:t>
            </a:r>
            <a:r>
              <a:rPr lang="en-US" altLang="zh-TW" dirty="0"/>
              <a:t>Caravel FPGA</a:t>
            </a:r>
            <a:r>
              <a:rPr lang="zh-TW" altLang="en-US" dirty="0"/>
              <a:t>去做實際模擬，讓我最獲益良多的就是了解了軟體韌體與硬體之間的關係。</a:t>
            </a:r>
            <a:endParaRPr lang="en-US" altLang="zh-TW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47087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我們將原本都是</a:t>
            </a:r>
            <a:r>
              <a:rPr lang="en-US" altLang="zh-TW" dirty="0"/>
              <a:t>CPU</a:t>
            </a:r>
            <a:r>
              <a:rPr lang="zh-TW" altLang="en-US" dirty="0"/>
              <a:t>處理的</a:t>
            </a:r>
            <a:r>
              <a:rPr lang="en-US" altLang="zh-TW" dirty="0"/>
              <a:t>FIR MM QS</a:t>
            </a:r>
            <a:r>
              <a:rPr lang="zh-TW" altLang="en-US" dirty="0"/>
              <a:t>運算，各自做成硬體加速器。</a:t>
            </a:r>
            <a:endParaRPr lang="en-US" altLang="zh-TW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17926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這是我們在這堂課當中</a:t>
            </a:r>
            <a:r>
              <a:rPr lang="en-US" altLang="zh-TW" dirty="0"/>
              <a:t>Final</a:t>
            </a:r>
            <a:r>
              <a:rPr lang="zh-TW" altLang="en-US" dirty="0"/>
              <a:t> </a:t>
            </a:r>
            <a:r>
              <a:rPr lang="en-US" altLang="zh-TW" dirty="0"/>
              <a:t>project</a:t>
            </a:r>
            <a:r>
              <a:rPr lang="zh-TW" altLang="en-US" dirty="0"/>
              <a:t>的</a:t>
            </a:r>
            <a:r>
              <a:rPr lang="en-US" altLang="zh-TW" dirty="0"/>
              <a:t>block</a:t>
            </a:r>
            <a:r>
              <a:rPr lang="zh-TW" altLang="en-US" dirty="0"/>
              <a:t> </a:t>
            </a:r>
            <a:r>
              <a:rPr lang="en-US" altLang="zh-TW" dirty="0"/>
              <a:t>diagram</a:t>
            </a:r>
            <a:r>
              <a:rPr lang="zh-TW" altLang="en-US" dirty="0"/>
              <a:t>，我們實現了</a:t>
            </a:r>
            <a:r>
              <a:rPr lang="en-US" altLang="zh-TW" dirty="0"/>
              <a:t>FIR</a:t>
            </a:r>
            <a:r>
              <a:rPr lang="zh-TW" altLang="en-US" dirty="0"/>
              <a:t>、</a:t>
            </a:r>
            <a:r>
              <a:rPr lang="en-US" altLang="zh-TW" dirty="0"/>
              <a:t>QS</a:t>
            </a:r>
            <a:r>
              <a:rPr lang="zh-TW" altLang="en-US" dirty="0"/>
              <a:t>、</a:t>
            </a:r>
            <a:r>
              <a:rPr lang="en-US" altLang="zh-TW" dirty="0"/>
              <a:t>MM</a:t>
            </a:r>
            <a:r>
              <a:rPr lang="zh-TW" altLang="en-US" dirty="0"/>
              <a:t>的硬體加速器，</a:t>
            </a:r>
            <a:endParaRPr lang="zh-CN" altLang="en-US" dirty="0"/>
          </a:p>
          <a:p>
            <a:endParaRPr lang="en-US" altLang="zh-CN" dirty="0"/>
          </a:p>
          <a:p>
            <a:r>
              <a:rPr lang="en-US" altLang="zh-CN" dirty="0"/>
              <a:t>PS</a:t>
            </a:r>
            <a:r>
              <a:rPr lang="zh-TW" altLang="en-US" dirty="0"/>
              <a:t>是什麼東西</a:t>
            </a:r>
            <a:br>
              <a:rPr lang="en-US" altLang="zh-TW" dirty="0"/>
            </a:br>
            <a:r>
              <a:rPr lang="en-US" altLang="zh-TW" dirty="0" err="1"/>
              <a:t>jupyter</a:t>
            </a:r>
            <a:r>
              <a:rPr lang="en-US" altLang="zh-TW" dirty="0"/>
              <a:t> network</a:t>
            </a:r>
            <a:r>
              <a:rPr lang="zh-TW" altLang="en-US" dirty="0"/>
              <a:t>是什麼東西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6245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0140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我首先介紹一下在這堂課最主要用到的</a:t>
            </a:r>
            <a:r>
              <a:rPr lang="en-US" altLang="zh-TW" dirty="0"/>
              <a:t>Caravel SOC</a:t>
            </a:r>
            <a:r>
              <a:rPr lang="zh-TW" altLang="en-US" dirty="0"/>
              <a:t>的</a:t>
            </a:r>
            <a:r>
              <a:rPr lang="en-US" altLang="zh-TW" dirty="0" err="1"/>
              <a:t>bloack</a:t>
            </a:r>
            <a:r>
              <a:rPr lang="en-US" altLang="zh-TW" dirty="0"/>
              <a:t> diagram</a:t>
            </a:r>
            <a:r>
              <a:rPr lang="zh-TW" altLang="en-US" dirty="0"/>
              <a:t>，在</a:t>
            </a:r>
            <a:r>
              <a:rPr lang="en-US" altLang="zh-TW" dirty="0"/>
              <a:t>Management</a:t>
            </a:r>
            <a:r>
              <a:rPr lang="zh-TW" altLang="en-US" dirty="0"/>
              <a:t>這塊當中是</a:t>
            </a:r>
            <a:r>
              <a:rPr lang="en-US" altLang="zh-TW" dirty="0"/>
              <a:t>SOC</a:t>
            </a:r>
            <a:r>
              <a:rPr lang="zh-TW" altLang="en-US" dirty="0"/>
              <a:t>的核心所在，因為</a:t>
            </a:r>
            <a:r>
              <a:rPr lang="en-US" altLang="zh-TW" dirty="0"/>
              <a:t>CPU</a:t>
            </a:r>
            <a:r>
              <a:rPr lang="zh-TW" altLang="en-US" dirty="0"/>
              <a:t>是放在這邊，本</a:t>
            </a:r>
            <a:r>
              <a:rPr lang="en-US" altLang="zh-TW" dirty="0"/>
              <a:t>CPU</a:t>
            </a:r>
            <a:r>
              <a:rPr lang="zh-TW" altLang="en-US" dirty="0"/>
              <a:t>是</a:t>
            </a:r>
            <a:r>
              <a:rPr lang="en-US" altLang="zh-TW" dirty="0"/>
              <a:t>RSIC</a:t>
            </a:r>
            <a:r>
              <a:rPr lang="zh-TW" altLang="en-US" dirty="0"/>
              <a:t> 架構，圍繞整體架構的</a:t>
            </a:r>
            <a:r>
              <a:rPr lang="en-US" altLang="zh-TW" dirty="0"/>
              <a:t>Wishbone bus</a:t>
            </a:r>
            <a:r>
              <a:rPr lang="zh-TW" altLang="en-US" dirty="0"/>
              <a:t>，透過</a:t>
            </a:r>
            <a:r>
              <a:rPr lang="en-US" altLang="zh-TW" dirty="0"/>
              <a:t>11</a:t>
            </a:r>
            <a:r>
              <a:rPr lang="zh-TW" altLang="en-US" dirty="0"/>
              <a:t>個</a:t>
            </a:r>
            <a:r>
              <a:rPr lang="en-US" altLang="zh-TW" dirty="0" err="1"/>
              <a:t>clk</a:t>
            </a:r>
            <a:r>
              <a:rPr lang="zh-TW" altLang="en-US" dirty="0"/>
              <a:t>去響應並排程各個不同的輸出入訊號，而我們在做硬體加速的專案與</a:t>
            </a:r>
            <a:r>
              <a:rPr lang="en-US" altLang="zh-TW" dirty="0"/>
              <a:t>RAM</a:t>
            </a:r>
            <a:r>
              <a:rPr lang="zh-TW" altLang="en-US" dirty="0"/>
              <a:t>都是放在</a:t>
            </a:r>
            <a:r>
              <a:rPr lang="en-US" altLang="zh-TW" dirty="0"/>
              <a:t>USER project</a:t>
            </a:r>
            <a:r>
              <a:rPr lang="zh-TW" altLang="en-US" dirty="0"/>
              <a:t>這邊，再來是</a:t>
            </a:r>
            <a:r>
              <a:rPr lang="en-US" altLang="zh-TW" dirty="0"/>
              <a:t>MPRJ</a:t>
            </a:r>
            <a:r>
              <a:rPr lang="zh-TW" altLang="en-US" dirty="0"/>
              <a:t>，這</a:t>
            </a:r>
            <a:r>
              <a:rPr lang="en-US" altLang="zh-TW" dirty="0"/>
              <a:t>38</a:t>
            </a:r>
            <a:r>
              <a:rPr lang="zh-TW" altLang="en-US" dirty="0"/>
              <a:t>根腳位是系統主要與外界溝通的管道，他的輸出入與功能設定可由</a:t>
            </a:r>
            <a:r>
              <a:rPr lang="en-US" altLang="zh-TW" dirty="0"/>
              <a:t>Management</a:t>
            </a:r>
            <a:r>
              <a:rPr lang="zh-TW" altLang="en-US" dirty="0"/>
              <a:t>或</a:t>
            </a:r>
            <a:r>
              <a:rPr lang="en-US" altLang="zh-TW" dirty="0"/>
              <a:t>User project</a:t>
            </a:r>
            <a:r>
              <a:rPr lang="zh-TW" altLang="en-US" dirty="0"/>
              <a:t>亦或者</a:t>
            </a:r>
            <a:r>
              <a:rPr lang="en-US" altLang="zh-TW" dirty="0" err="1"/>
              <a:t>testbemch</a:t>
            </a:r>
            <a:r>
              <a:rPr lang="zh-TW" altLang="en-US" dirty="0"/>
              <a:t>去設置，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問</a:t>
            </a:r>
            <a:r>
              <a:rPr lang="en-US" altLang="zh-TW" dirty="0"/>
              <a:t>:fir</a:t>
            </a:r>
            <a:r>
              <a:rPr lang="zh-TW" altLang="en-US" dirty="0"/>
              <a:t>裡面的資料是怎麼去讀的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S:</a:t>
            </a:r>
            <a:r>
              <a:rPr lang="zh-TW" altLang="en-US" dirty="0"/>
              <a:t>可以用</a:t>
            </a:r>
            <a:r>
              <a:rPr lang="en-US" altLang="zh-TW" dirty="0"/>
              <a:t>DMA</a:t>
            </a:r>
            <a:r>
              <a:rPr lang="zh-TW" altLang="en-US" dirty="0"/>
              <a:t>去讓</a:t>
            </a:r>
            <a:r>
              <a:rPr lang="en-US" altLang="zh-TW" dirty="0"/>
              <a:t>CPU</a:t>
            </a:r>
            <a:r>
              <a:rPr lang="zh-TW" altLang="en-US" dirty="0"/>
              <a:t>空閒，也可以讓</a:t>
            </a:r>
            <a:r>
              <a:rPr lang="en-US" altLang="zh-TW" dirty="0"/>
              <a:t>User project</a:t>
            </a:r>
            <a:r>
              <a:rPr lang="zh-TW" altLang="en-US" dirty="0"/>
              <a:t>是</a:t>
            </a:r>
            <a:r>
              <a:rPr lang="en-US" altLang="zh-TW" dirty="0"/>
              <a:t>Master</a:t>
            </a:r>
            <a:r>
              <a:rPr lang="zh-TW" altLang="en-US" dirty="0"/>
              <a:t>自己去</a:t>
            </a:r>
            <a:r>
              <a:rPr lang="en-US" altLang="zh-TW" dirty="0"/>
              <a:t>storage</a:t>
            </a:r>
            <a:r>
              <a:rPr lang="zh-TW" altLang="en-US" dirty="0"/>
              <a:t>抓資料</a:t>
            </a:r>
            <a:endParaRPr lang="en-US" altLang="zh-TW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7860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4859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FIR</a:t>
            </a:r>
            <a:r>
              <a:rPr lang="zh-TW" altLang="en-US" dirty="0"/>
              <a:t>主要運作的邏輯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3343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3547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265622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52564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6995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20832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920267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1935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這邊是我的個人資料，在大學與碩士期間都是就讀台灣科技大學，目前是在林銘波教授的數位積體電路實驗室學習，以下來有列出一些相關課程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119757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FPGA</a:t>
            </a:r>
            <a:r>
              <a:rPr lang="zh-TW" altLang="en-US" dirty="0"/>
              <a:t>課程實現了</a:t>
            </a:r>
            <a:r>
              <a:rPr lang="en-US" altLang="zh-TW" dirty="0"/>
              <a:t>16 bit</a:t>
            </a:r>
            <a:r>
              <a:rPr lang="zh-TW" altLang="en-US" dirty="0"/>
              <a:t>的處理器，這邊列出老師要求的指令。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923539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這部分是我手繪的系統架構，因為老師在其中希望我們用</a:t>
            </a:r>
            <a:r>
              <a:rPr lang="en-US" altLang="zh-TW" dirty="0"/>
              <a:t>Schematic</a:t>
            </a:r>
            <a:r>
              <a:rPr lang="zh-TW" altLang="en-US" dirty="0"/>
              <a:t>的方式去實現電路，以了解實踐的邏輯架構，在期末時在用</a:t>
            </a:r>
            <a:r>
              <a:rPr lang="en-US" altLang="zh-TW" dirty="0"/>
              <a:t>Verilog</a:t>
            </a:r>
            <a:r>
              <a:rPr lang="zh-TW" altLang="en-US" dirty="0"/>
              <a:t>實現。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69953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這是我用</a:t>
            </a:r>
            <a:r>
              <a:rPr lang="en-US" altLang="zh-TW" dirty="0"/>
              <a:t>Schematic</a:t>
            </a:r>
            <a:r>
              <a:rPr lang="zh-TW" altLang="en-US" dirty="0"/>
              <a:t>實現的</a:t>
            </a:r>
            <a:r>
              <a:rPr lang="en-US" altLang="zh-TW" dirty="0" err="1"/>
              <a:t>datapath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18662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48651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聯發科資訊</a:t>
            </a:r>
            <a:r>
              <a:rPr lang="en-US" altLang="zh-TW" dirty="0"/>
              <a:t>:</a:t>
            </a:r>
            <a:br>
              <a:rPr lang="en-US" altLang="zh-TW" dirty="0"/>
            </a:br>
            <a:r>
              <a:rPr lang="en-US" altLang="zh-TW" dirty="0"/>
              <a:t>SPD6</a:t>
            </a:r>
            <a:r>
              <a:rPr lang="zh-TW" altLang="en-US" dirty="0"/>
              <a:t>主要是做</a:t>
            </a:r>
            <a:r>
              <a:rPr lang="en-US" altLang="zh-TW" dirty="0"/>
              <a:t>TV</a:t>
            </a:r>
          </a:p>
          <a:p>
            <a:br>
              <a:rPr lang="en-US" altLang="zh-TW" dirty="0"/>
            </a:br>
            <a:r>
              <a:rPr lang="zh-TW" altLang="en-US" dirty="0"/>
              <a:t>內部的部門配置分兩種</a:t>
            </a:r>
            <a:r>
              <a:rPr lang="en-US" altLang="zh-TW" dirty="0"/>
              <a:t>:</a:t>
            </a:r>
            <a:r>
              <a:rPr lang="zh-TW" altLang="en-US" dirty="0"/>
              <a:t>一種是</a:t>
            </a:r>
            <a:r>
              <a:rPr lang="en-US" altLang="zh-TW" dirty="0"/>
              <a:t>IP</a:t>
            </a:r>
            <a:r>
              <a:rPr lang="zh-TW" altLang="en-US" dirty="0"/>
              <a:t> </a:t>
            </a:r>
            <a:r>
              <a:rPr lang="en-US" altLang="zh-TW" dirty="0"/>
              <a:t>team</a:t>
            </a:r>
            <a:r>
              <a:rPr lang="zh-TW" altLang="en-US" dirty="0"/>
              <a:t>，另一個是</a:t>
            </a:r>
            <a:r>
              <a:rPr lang="en-US" altLang="zh-TW" dirty="0"/>
              <a:t>project team</a:t>
            </a:r>
            <a:r>
              <a:rPr lang="zh-TW" altLang="en-US" dirty="0"/>
              <a:t>，</a:t>
            </a:r>
            <a:r>
              <a:rPr lang="en-US" altLang="zh-TW" dirty="0"/>
              <a:t>IP team</a:t>
            </a:r>
            <a:r>
              <a:rPr lang="zh-TW" altLang="en-US" dirty="0"/>
              <a:t>主要是根據演算法或者特定題目去開法</a:t>
            </a:r>
            <a:r>
              <a:rPr lang="en-US" altLang="zh-TW" dirty="0"/>
              <a:t>IP</a:t>
            </a:r>
            <a:r>
              <a:rPr lang="zh-TW" altLang="en-US" dirty="0"/>
              <a:t>，而</a:t>
            </a:r>
            <a:r>
              <a:rPr lang="en-US" altLang="zh-TW" dirty="0"/>
              <a:t>Project team</a:t>
            </a:r>
            <a:r>
              <a:rPr lang="zh-TW" altLang="en-US" dirty="0"/>
              <a:t>則是透過客戶要求去設計特殊的</a:t>
            </a:r>
            <a:r>
              <a:rPr lang="en-US" altLang="zh-TW" dirty="0"/>
              <a:t>IC</a:t>
            </a:r>
            <a:r>
              <a:rPr lang="zh-TW" altLang="en-US" dirty="0"/>
              <a:t>，會比較辛苦一些，要懂得</a:t>
            </a:r>
            <a:r>
              <a:rPr lang="en-US" altLang="zh-TW" dirty="0"/>
              <a:t>CDC</a:t>
            </a:r>
            <a:r>
              <a:rPr lang="zh-TW" altLang="en-US" dirty="0"/>
              <a:t>、</a:t>
            </a:r>
            <a:r>
              <a:rPr lang="en-US" altLang="zh-TW" dirty="0"/>
              <a:t>STA</a:t>
            </a:r>
            <a:r>
              <a:rPr lang="zh-TW" altLang="en-US" dirty="0"/>
              <a:t>等等。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暑期實習通常是在做學校沒有做到的下線流程，完一些業界用的工具，會讓你去完一些已經成熟的專案，確保有人可以問，除非你超強，才會讓你參與目前還在開發的專案。</a:t>
            </a:r>
            <a:endParaRPr lang="en-US" altLang="zh-TW" dirty="0"/>
          </a:p>
          <a:p>
            <a:endParaRPr lang="en-US" altLang="zh-CN" dirty="0"/>
          </a:p>
          <a:p>
            <a:r>
              <a:rPr lang="zh-TW" altLang="en-US" dirty="0"/>
              <a:t>下班時間，內湖那邊上下班時間比較正常，竹北那邊通常</a:t>
            </a:r>
            <a:r>
              <a:rPr lang="en-US" altLang="zh-TW" dirty="0"/>
              <a:t>6.</a:t>
            </a:r>
            <a:r>
              <a:rPr lang="zh-TW" altLang="en-US" dirty="0"/>
              <a:t>回家吃飯，</a:t>
            </a:r>
            <a:r>
              <a:rPr lang="en-US" altLang="zh-TW" dirty="0"/>
              <a:t>8.</a:t>
            </a:r>
            <a:r>
              <a:rPr lang="zh-TW" altLang="en-US" dirty="0"/>
              <a:t>再回去繼續幹，所以通常是一位置來看，但也是會有淡旺季，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093341-7E73-4CB7-AB28-F066480C636E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900985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70088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36246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6758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086232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430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這個部分是我比較熟悉且常用的程式語言與工具，通常製作一個專案我會先用高階語言先將演算法實現，再用</a:t>
            </a:r>
            <a:r>
              <a:rPr lang="en-US" altLang="zh-TW" dirty="0"/>
              <a:t>Verilog</a:t>
            </a:r>
            <a:r>
              <a:rPr lang="zh-TW" altLang="en-US" dirty="0"/>
              <a:t>來實現，因為有下線經驗與上過</a:t>
            </a:r>
            <a:r>
              <a:rPr lang="en-US" altLang="zh-TW" dirty="0"/>
              <a:t>SOC</a:t>
            </a:r>
            <a:r>
              <a:rPr lang="zh-TW" altLang="en-US" dirty="0"/>
              <a:t>課程所以會用以下工具去做設計整合與驗證。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45865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0573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之前有去</a:t>
            </a:r>
            <a:r>
              <a:rPr lang="en-US" altLang="zh-TW" dirty="0"/>
              <a:t>TSRI</a:t>
            </a:r>
            <a:r>
              <a:rPr lang="zh-TW" altLang="en-US" dirty="0"/>
              <a:t>修過</a:t>
            </a:r>
            <a:r>
              <a:rPr lang="en-US" altLang="zh-TW" dirty="0"/>
              <a:t>DC</a:t>
            </a:r>
            <a:r>
              <a:rPr lang="zh-TW" altLang="en-US" dirty="0"/>
              <a:t>與</a:t>
            </a:r>
            <a:r>
              <a:rPr lang="en-US" altLang="zh-TW" dirty="0"/>
              <a:t>ICC</a:t>
            </a:r>
            <a:r>
              <a:rPr lang="zh-TW" altLang="en-US" dirty="0"/>
              <a:t>，這邊是相關證明</a:t>
            </a:r>
            <a:endParaRPr lang="en-US" altLang="zh-TW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407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接下來要介紹下線經驗，我會先從大學專題開始介紹，接者才是目前碩士的下線專案。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411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隨著近年來量子電腦的能力越來越強大，許多的公鑰加密系統都受到了威脅，特別是基於整數分解與離散對數分解的加解密和數位簽章，因此</a:t>
            </a:r>
            <a:r>
              <a:rPr lang="en-US" altLang="zh-TW" dirty="0"/>
              <a:t>NIST</a:t>
            </a:r>
            <a:r>
              <a:rPr lang="zh-TW" altLang="en-US" dirty="0"/>
              <a:t>美國郭家標準技術研究所在</a:t>
            </a:r>
            <a:r>
              <a:rPr lang="en-US" altLang="zh-TW" dirty="0"/>
              <a:t>2016</a:t>
            </a:r>
            <a:r>
              <a:rPr lang="zh-TW" altLang="en-US" dirty="0"/>
              <a:t>年啟動了後量子加密標準化過程，並在三輪評估與分析後選擇了本篇的演算法</a:t>
            </a:r>
            <a:r>
              <a:rPr lang="en-US" altLang="zh-TW" dirty="0"/>
              <a:t>ML-DSA</a:t>
            </a:r>
            <a:r>
              <a:rPr lang="zh-TW" altLang="en-US" dirty="0"/>
              <a:t>，其前身是</a:t>
            </a:r>
            <a:r>
              <a:rPr lang="en-US" altLang="zh-TW" dirty="0"/>
              <a:t>CRYSTAL-DILITHIUM</a:t>
            </a:r>
            <a:r>
              <a:rPr lang="zh-TW" altLang="en-US" dirty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7068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隨著近年來量子電腦的能力越來越強大，許多的公鑰加密系統都受到了威脅，特別是基於整數分解與離散對數分解的加解密和數位簽章，因此</a:t>
            </a:r>
            <a:r>
              <a:rPr lang="en-US" altLang="zh-TW" dirty="0"/>
              <a:t>NIST</a:t>
            </a:r>
            <a:r>
              <a:rPr lang="zh-TW" altLang="en-US" dirty="0"/>
              <a:t>美國郭家標準技術研究所在</a:t>
            </a:r>
            <a:r>
              <a:rPr lang="en-US" altLang="zh-TW" dirty="0"/>
              <a:t>2016</a:t>
            </a:r>
            <a:r>
              <a:rPr lang="zh-TW" altLang="en-US" dirty="0"/>
              <a:t>年啟動了後量子加密標準化過程，並在三輪評估與分析後選擇了本篇的演算法</a:t>
            </a:r>
            <a:r>
              <a:rPr lang="en-US" altLang="zh-TW" dirty="0"/>
              <a:t>ML-DSA</a:t>
            </a:r>
            <a:r>
              <a:rPr lang="zh-TW" altLang="en-US" dirty="0"/>
              <a:t>，其前身是</a:t>
            </a:r>
            <a:r>
              <a:rPr lang="en-US" altLang="zh-TW" dirty="0"/>
              <a:t>CRYSTAL-DILITHIUM</a:t>
            </a:r>
            <a:r>
              <a:rPr lang="zh-TW" altLang="en-US" dirty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624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74513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58947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1228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  <a:alpha val="7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10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0.png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4.png"/><Relationship Id="rId18" Type="http://schemas.openxmlformats.org/officeDocument/2006/relationships/image" Target="../media/image79.png"/><Relationship Id="rId26" Type="http://schemas.openxmlformats.org/officeDocument/2006/relationships/image" Target="../media/image87.png"/><Relationship Id="rId3" Type="http://schemas.openxmlformats.org/officeDocument/2006/relationships/image" Target="../media/image64.png"/><Relationship Id="rId21" Type="http://schemas.openxmlformats.org/officeDocument/2006/relationships/image" Target="../media/image82.png"/><Relationship Id="rId34" Type="http://schemas.openxmlformats.org/officeDocument/2006/relationships/image" Target="../media/image95.png"/><Relationship Id="rId7" Type="http://schemas.openxmlformats.org/officeDocument/2006/relationships/image" Target="../media/image68.png"/><Relationship Id="rId12" Type="http://schemas.openxmlformats.org/officeDocument/2006/relationships/image" Target="../media/image73.png"/><Relationship Id="rId17" Type="http://schemas.openxmlformats.org/officeDocument/2006/relationships/image" Target="../media/image78.png"/><Relationship Id="rId25" Type="http://schemas.openxmlformats.org/officeDocument/2006/relationships/image" Target="../media/image86.png"/><Relationship Id="rId33" Type="http://schemas.openxmlformats.org/officeDocument/2006/relationships/image" Target="../media/image94.pn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77.png"/><Relationship Id="rId20" Type="http://schemas.openxmlformats.org/officeDocument/2006/relationships/image" Target="../media/image81.png"/><Relationship Id="rId29" Type="http://schemas.openxmlformats.org/officeDocument/2006/relationships/image" Target="../media/image9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7.png"/><Relationship Id="rId11" Type="http://schemas.openxmlformats.org/officeDocument/2006/relationships/image" Target="../media/image72.png"/><Relationship Id="rId24" Type="http://schemas.openxmlformats.org/officeDocument/2006/relationships/image" Target="../media/image85.png"/><Relationship Id="rId32" Type="http://schemas.openxmlformats.org/officeDocument/2006/relationships/image" Target="../media/image93.png"/><Relationship Id="rId5" Type="http://schemas.openxmlformats.org/officeDocument/2006/relationships/image" Target="../media/image66.png"/><Relationship Id="rId15" Type="http://schemas.openxmlformats.org/officeDocument/2006/relationships/image" Target="../media/image76.png"/><Relationship Id="rId23" Type="http://schemas.openxmlformats.org/officeDocument/2006/relationships/image" Target="../media/image84.png"/><Relationship Id="rId28" Type="http://schemas.openxmlformats.org/officeDocument/2006/relationships/image" Target="../media/image89.png"/><Relationship Id="rId10" Type="http://schemas.openxmlformats.org/officeDocument/2006/relationships/image" Target="../media/image71.png"/><Relationship Id="rId19" Type="http://schemas.openxmlformats.org/officeDocument/2006/relationships/image" Target="../media/image80.png"/><Relationship Id="rId31" Type="http://schemas.openxmlformats.org/officeDocument/2006/relationships/image" Target="../media/image92.png"/><Relationship Id="rId4" Type="http://schemas.openxmlformats.org/officeDocument/2006/relationships/image" Target="../media/image65.png"/><Relationship Id="rId9" Type="http://schemas.openxmlformats.org/officeDocument/2006/relationships/image" Target="../media/image70.png"/><Relationship Id="rId14" Type="http://schemas.openxmlformats.org/officeDocument/2006/relationships/image" Target="../media/image75.png"/><Relationship Id="rId22" Type="http://schemas.openxmlformats.org/officeDocument/2006/relationships/image" Target="../media/image83.png"/><Relationship Id="rId27" Type="http://schemas.openxmlformats.org/officeDocument/2006/relationships/image" Target="../media/image88.png"/><Relationship Id="rId30" Type="http://schemas.openxmlformats.org/officeDocument/2006/relationships/image" Target="../media/image91.png"/><Relationship Id="rId8" Type="http://schemas.openxmlformats.org/officeDocument/2006/relationships/image" Target="../media/image6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5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40.png"/><Relationship Id="rId26" Type="http://schemas.openxmlformats.org/officeDocument/2006/relationships/image" Target="../media/image1470.png"/><Relationship Id="rId39" Type="http://schemas.openxmlformats.org/officeDocument/2006/relationships/image" Target="../media/image33.png"/><Relationship Id="rId3" Type="http://schemas.openxmlformats.org/officeDocument/2006/relationships/image" Target="../media/image26.png"/><Relationship Id="rId34" Type="http://schemas.openxmlformats.org/officeDocument/2006/relationships/image" Target="../media/image28.png"/><Relationship Id="rId42" Type="http://schemas.openxmlformats.org/officeDocument/2006/relationships/image" Target="../media/image36.png"/><Relationship Id="rId7" Type="http://schemas.openxmlformats.org/officeDocument/2006/relationships/image" Target="../media/image1310.png"/><Relationship Id="rId12" Type="http://schemas.openxmlformats.org/officeDocument/2006/relationships/image" Target="../media/image1330.png"/><Relationship Id="rId25" Type="http://schemas.openxmlformats.org/officeDocument/2006/relationships/image" Target="../media/image750.png"/><Relationship Id="rId17" Type="http://schemas.openxmlformats.org/officeDocument/2006/relationships/image" Target="../media/image1390.png"/><Relationship Id="rId33" Type="http://schemas.openxmlformats.org/officeDocument/2006/relationships/image" Target="../media/image27.png"/><Relationship Id="rId38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29" Type="http://schemas.openxmlformats.org/officeDocument/2006/relationships/image" Target="../media/image280.png"/><Relationship Id="rId41" Type="http://schemas.openxmlformats.org/officeDocument/2006/relationships/image" Target="../media/image3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00.png"/><Relationship Id="rId11" Type="http://schemas.openxmlformats.org/officeDocument/2006/relationships/image" Target="../media/image710.png"/><Relationship Id="rId32" Type="http://schemas.openxmlformats.org/officeDocument/2006/relationships/image" Target="../media/image310.png"/><Relationship Id="rId37" Type="http://schemas.openxmlformats.org/officeDocument/2006/relationships/image" Target="../media/image31.png"/><Relationship Id="rId40" Type="http://schemas.openxmlformats.org/officeDocument/2006/relationships/image" Target="../media/image34.png"/><Relationship Id="rId5" Type="http://schemas.openxmlformats.org/officeDocument/2006/relationships/image" Target="../media/image1290.png"/><Relationship Id="rId28" Type="http://schemas.openxmlformats.org/officeDocument/2006/relationships/image" Target="../media/image780.png"/><Relationship Id="rId36" Type="http://schemas.openxmlformats.org/officeDocument/2006/relationships/image" Target="../media/image30.png"/><Relationship Id="rId10" Type="http://schemas.openxmlformats.org/officeDocument/2006/relationships/image" Target="../media/image700.png"/><Relationship Id="rId31" Type="http://schemas.openxmlformats.org/officeDocument/2006/relationships/image" Target="../media/image300.png"/><Relationship Id="rId44" Type="http://schemas.openxmlformats.org/officeDocument/2006/relationships/image" Target="../media/image38.png"/><Relationship Id="rId4" Type="http://schemas.openxmlformats.org/officeDocument/2006/relationships/image" Target="../media/image1280.png"/><Relationship Id="rId9" Type="http://schemas.openxmlformats.org/officeDocument/2006/relationships/image" Target="../media/image1320.png"/><Relationship Id="rId14" Type="http://schemas.openxmlformats.org/officeDocument/2006/relationships/image" Target="../media/image740.png"/><Relationship Id="rId27" Type="http://schemas.openxmlformats.org/officeDocument/2006/relationships/image" Target="../media/image770.png"/><Relationship Id="rId30" Type="http://schemas.openxmlformats.org/officeDocument/2006/relationships/image" Target="../media/image290.png"/><Relationship Id="rId35" Type="http://schemas.openxmlformats.org/officeDocument/2006/relationships/image" Target="../media/image29.png"/><Relationship Id="rId43" Type="http://schemas.openxmlformats.org/officeDocument/2006/relationships/image" Target="../media/image37.png"/><Relationship Id="rId8" Type="http://schemas.openxmlformats.org/officeDocument/2006/relationships/image" Target="../media/image680.png"/></Relationships>
</file>

<file path=ppt/slides/_rels/slide2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9.png"/><Relationship Id="rId18" Type="http://schemas.openxmlformats.org/officeDocument/2006/relationships/image" Target="../media/image54.png"/><Relationship Id="rId26" Type="http://schemas.openxmlformats.org/officeDocument/2006/relationships/image" Target="../media/image62.png"/><Relationship Id="rId3" Type="http://schemas.openxmlformats.org/officeDocument/2006/relationships/image" Target="../media/image250.png"/><Relationship Id="rId21" Type="http://schemas.openxmlformats.org/officeDocument/2006/relationships/image" Target="../media/image57.png"/><Relationship Id="rId34" Type="http://schemas.openxmlformats.org/officeDocument/2006/relationships/image" Target="../media/image102.png"/><Relationship Id="rId7" Type="http://schemas.openxmlformats.org/officeDocument/2006/relationships/image" Target="../media/image43.png"/><Relationship Id="rId12" Type="http://schemas.openxmlformats.org/officeDocument/2006/relationships/image" Target="../media/image48.png"/><Relationship Id="rId17" Type="http://schemas.openxmlformats.org/officeDocument/2006/relationships/image" Target="../media/image53.png"/><Relationship Id="rId25" Type="http://schemas.openxmlformats.org/officeDocument/2006/relationships/image" Target="../media/image61.png"/><Relationship Id="rId33" Type="http://schemas.openxmlformats.org/officeDocument/2006/relationships/image" Target="../media/image101.png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52.png"/><Relationship Id="rId20" Type="http://schemas.openxmlformats.org/officeDocument/2006/relationships/image" Target="../media/image56.png"/><Relationship Id="rId29" Type="http://schemas.openxmlformats.org/officeDocument/2006/relationships/image" Target="../media/image9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2.png"/><Relationship Id="rId11" Type="http://schemas.openxmlformats.org/officeDocument/2006/relationships/image" Target="../media/image47.png"/><Relationship Id="rId24" Type="http://schemas.openxmlformats.org/officeDocument/2006/relationships/image" Target="../media/image60.png"/><Relationship Id="rId32" Type="http://schemas.openxmlformats.org/officeDocument/2006/relationships/image" Target="../media/image100.png"/><Relationship Id="rId5" Type="http://schemas.openxmlformats.org/officeDocument/2006/relationships/image" Target="../media/image41.png"/><Relationship Id="rId15" Type="http://schemas.openxmlformats.org/officeDocument/2006/relationships/image" Target="../media/image51.png"/><Relationship Id="rId23" Type="http://schemas.openxmlformats.org/officeDocument/2006/relationships/image" Target="../media/image59.png"/><Relationship Id="rId28" Type="http://schemas.openxmlformats.org/officeDocument/2006/relationships/image" Target="../media/image96.png"/><Relationship Id="rId10" Type="http://schemas.openxmlformats.org/officeDocument/2006/relationships/image" Target="../media/image46.png"/><Relationship Id="rId19" Type="http://schemas.openxmlformats.org/officeDocument/2006/relationships/image" Target="../media/image55.png"/><Relationship Id="rId31" Type="http://schemas.openxmlformats.org/officeDocument/2006/relationships/image" Target="../media/image99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Relationship Id="rId14" Type="http://schemas.openxmlformats.org/officeDocument/2006/relationships/image" Target="../media/image50.png"/><Relationship Id="rId22" Type="http://schemas.openxmlformats.org/officeDocument/2006/relationships/image" Target="../media/image58.png"/><Relationship Id="rId27" Type="http://schemas.openxmlformats.org/officeDocument/2006/relationships/image" Target="../media/image63.png"/><Relationship Id="rId30" Type="http://schemas.openxmlformats.org/officeDocument/2006/relationships/image" Target="../media/image98.png"/><Relationship Id="rId35" Type="http://schemas.openxmlformats.org/officeDocument/2006/relationships/image" Target="../media/image103.png"/><Relationship Id="rId8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4.png"/><Relationship Id="rId18" Type="http://schemas.openxmlformats.org/officeDocument/2006/relationships/image" Target="../media/image119.png"/><Relationship Id="rId26" Type="http://schemas.openxmlformats.org/officeDocument/2006/relationships/image" Target="../media/image127.png"/><Relationship Id="rId39" Type="http://schemas.openxmlformats.org/officeDocument/2006/relationships/image" Target="../media/image140.png"/><Relationship Id="rId21" Type="http://schemas.openxmlformats.org/officeDocument/2006/relationships/image" Target="../media/image122.png"/><Relationship Id="rId34" Type="http://schemas.openxmlformats.org/officeDocument/2006/relationships/image" Target="../media/image135.png"/><Relationship Id="rId7" Type="http://schemas.openxmlformats.org/officeDocument/2006/relationships/image" Target="../media/image108.png"/><Relationship Id="rId12" Type="http://schemas.openxmlformats.org/officeDocument/2006/relationships/image" Target="../media/image113.png"/><Relationship Id="rId17" Type="http://schemas.openxmlformats.org/officeDocument/2006/relationships/image" Target="../media/image118.png"/><Relationship Id="rId25" Type="http://schemas.openxmlformats.org/officeDocument/2006/relationships/image" Target="../media/image126.png"/><Relationship Id="rId33" Type="http://schemas.openxmlformats.org/officeDocument/2006/relationships/image" Target="../media/image134.png"/><Relationship Id="rId38" Type="http://schemas.openxmlformats.org/officeDocument/2006/relationships/image" Target="../media/image139.png"/><Relationship Id="rId2" Type="http://schemas.openxmlformats.org/officeDocument/2006/relationships/notesSlide" Target="../notesSlides/notesSlide22.xml"/><Relationship Id="rId16" Type="http://schemas.openxmlformats.org/officeDocument/2006/relationships/image" Target="../media/image117.png"/><Relationship Id="rId20" Type="http://schemas.openxmlformats.org/officeDocument/2006/relationships/image" Target="../media/image121.png"/><Relationship Id="rId29" Type="http://schemas.openxmlformats.org/officeDocument/2006/relationships/image" Target="../media/image13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7.png"/><Relationship Id="rId11" Type="http://schemas.openxmlformats.org/officeDocument/2006/relationships/image" Target="../media/image112.png"/><Relationship Id="rId24" Type="http://schemas.openxmlformats.org/officeDocument/2006/relationships/image" Target="../media/image125.png"/><Relationship Id="rId32" Type="http://schemas.openxmlformats.org/officeDocument/2006/relationships/image" Target="../media/image133.png"/><Relationship Id="rId37" Type="http://schemas.openxmlformats.org/officeDocument/2006/relationships/image" Target="../media/image138.png"/><Relationship Id="rId40" Type="http://schemas.openxmlformats.org/officeDocument/2006/relationships/image" Target="../media/image141.png"/><Relationship Id="rId5" Type="http://schemas.openxmlformats.org/officeDocument/2006/relationships/image" Target="../media/image106.png"/><Relationship Id="rId15" Type="http://schemas.openxmlformats.org/officeDocument/2006/relationships/image" Target="../media/image116.png"/><Relationship Id="rId23" Type="http://schemas.openxmlformats.org/officeDocument/2006/relationships/image" Target="../media/image124.png"/><Relationship Id="rId28" Type="http://schemas.openxmlformats.org/officeDocument/2006/relationships/image" Target="../media/image129.png"/><Relationship Id="rId36" Type="http://schemas.openxmlformats.org/officeDocument/2006/relationships/image" Target="../media/image137.png"/><Relationship Id="rId10" Type="http://schemas.openxmlformats.org/officeDocument/2006/relationships/image" Target="../media/image111.png"/><Relationship Id="rId19" Type="http://schemas.openxmlformats.org/officeDocument/2006/relationships/image" Target="../media/image120.png"/><Relationship Id="rId31" Type="http://schemas.openxmlformats.org/officeDocument/2006/relationships/image" Target="../media/image132.png"/><Relationship Id="rId4" Type="http://schemas.openxmlformats.org/officeDocument/2006/relationships/image" Target="../media/image105.png"/><Relationship Id="rId9" Type="http://schemas.openxmlformats.org/officeDocument/2006/relationships/image" Target="../media/image110.png"/><Relationship Id="rId14" Type="http://schemas.openxmlformats.org/officeDocument/2006/relationships/image" Target="../media/image115.png"/><Relationship Id="rId22" Type="http://schemas.openxmlformats.org/officeDocument/2006/relationships/image" Target="../media/image123.png"/><Relationship Id="rId27" Type="http://schemas.openxmlformats.org/officeDocument/2006/relationships/image" Target="../media/image128.png"/><Relationship Id="rId30" Type="http://schemas.openxmlformats.org/officeDocument/2006/relationships/image" Target="../media/image131.png"/><Relationship Id="rId35" Type="http://schemas.openxmlformats.org/officeDocument/2006/relationships/image" Target="../media/image136.png"/><Relationship Id="rId8" Type="http://schemas.openxmlformats.org/officeDocument/2006/relationships/image" Target="../media/image109.png"/><Relationship Id="rId3" Type="http://schemas.openxmlformats.org/officeDocument/2006/relationships/image" Target="../media/image10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5.png"/><Relationship Id="rId5" Type="http://schemas.openxmlformats.org/officeDocument/2006/relationships/image" Target="../media/image144.png"/><Relationship Id="rId4" Type="http://schemas.openxmlformats.org/officeDocument/2006/relationships/image" Target="../media/image14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8.png"/><Relationship Id="rId4" Type="http://schemas.openxmlformats.org/officeDocument/2006/relationships/image" Target="../media/image14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4.png"/><Relationship Id="rId3" Type="http://schemas.openxmlformats.org/officeDocument/2006/relationships/image" Target="../media/image149.png"/><Relationship Id="rId7" Type="http://schemas.openxmlformats.org/officeDocument/2006/relationships/image" Target="../media/image15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2.png"/><Relationship Id="rId5" Type="http://schemas.openxmlformats.org/officeDocument/2006/relationships/image" Target="../media/image151.png"/><Relationship Id="rId4" Type="http://schemas.openxmlformats.org/officeDocument/2006/relationships/image" Target="../media/image150.png"/><Relationship Id="rId9" Type="http://schemas.openxmlformats.org/officeDocument/2006/relationships/image" Target="../media/image15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6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1.png"/><Relationship Id="rId5" Type="http://schemas.openxmlformats.org/officeDocument/2006/relationships/image" Target="../media/image158.png"/><Relationship Id="rId4" Type="http://schemas.openxmlformats.org/officeDocument/2006/relationships/image" Target="../media/image15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fossum2523@gmail.co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9.png"/><Relationship Id="rId4" Type="http://schemas.openxmlformats.org/officeDocument/2006/relationships/image" Target="../media/image16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8.png"/><Relationship Id="rId4" Type="http://schemas.openxmlformats.org/officeDocument/2006/relationships/image" Target="../media/image14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17" Type="http://schemas.openxmlformats.org/officeDocument/2006/relationships/image" Target="../media/image295.png"/><Relationship Id="rId25" Type="http://schemas.openxmlformats.org/officeDocument/2006/relationships/image" Target="../media/image373.png"/><Relationship Id="rId2" Type="http://schemas.openxmlformats.org/officeDocument/2006/relationships/notesSlide" Target="../notesSlides/notesSlide48.xml"/><Relationship Id="rId16" Type="http://schemas.openxmlformats.org/officeDocument/2006/relationships/image" Target="../media/image294.png"/><Relationship Id="rId1" Type="http://schemas.openxmlformats.org/officeDocument/2006/relationships/slideLayout" Target="../slideLayouts/slideLayout6.xml"/><Relationship Id="rId24" Type="http://schemas.openxmlformats.org/officeDocument/2006/relationships/image" Target="../media/image372.png"/><Relationship Id="rId5" Type="http://schemas.openxmlformats.org/officeDocument/2006/relationships/image" Target="../media/image173.png"/><Relationship Id="rId15" Type="http://schemas.openxmlformats.org/officeDocument/2006/relationships/image" Target="../media/image366.png"/><Relationship Id="rId23" Type="http://schemas.openxmlformats.org/officeDocument/2006/relationships/image" Target="../media/image371.png"/><Relationship Id="rId4" Type="http://schemas.openxmlformats.org/officeDocument/2006/relationships/image" Target="../media/image172.png"/><Relationship Id="rId14" Type="http://schemas.openxmlformats.org/officeDocument/2006/relationships/image" Target="../media/image292.png"/><Relationship Id="rId22" Type="http://schemas.openxmlformats.org/officeDocument/2006/relationships/image" Target="../media/image370.png"/></Relationships>
</file>

<file path=ppt/slides/_rels/slide49.xml.rels><?xml version="1.0" encoding="UTF-8" standalone="yes"?>
<Relationships xmlns="http://schemas.openxmlformats.org/package/2006/relationships"><Relationship Id="rId18" Type="http://schemas.openxmlformats.org/officeDocument/2006/relationships/image" Target="../media/image367.png"/><Relationship Id="rId3" Type="http://schemas.openxmlformats.org/officeDocument/2006/relationships/image" Target="../media/image291.png"/><Relationship Id="rId21" Type="http://schemas.openxmlformats.org/officeDocument/2006/relationships/image" Target="../media/image369.png"/><Relationship Id="rId17" Type="http://schemas.openxmlformats.org/officeDocument/2006/relationships/image" Target="../media/image295.png"/><Relationship Id="rId2" Type="http://schemas.openxmlformats.org/officeDocument/2006/relationships/notesSlide" Target="../notesSlides/notesSlide49.xml"/><Relationship Id="rId16" Type="http://schemas.openxmlformats.org/officeDocument/2006/relationships/image" Target="../media/image294.png"/><Relationship Id="rId20" Type="http://schemas.openxmlformats.org/officeDocument/2006/relationships/image" Target="../media/image368.png"/><Relationship Id="rId1" Type="http://schemas.openxmlformats.org/officeDocument/2006/relationships/slideLayout" Target="../slideLayouts/slideLayout6.xml"/><Relationship Id="rId15" Type="http://schemas.openxmlformats.org/officeDocument/2006/relationships/image" Target="../media/image366.png"/><Relationship Id="rId19" Type="http://schemas.openxmlformats.org/officeDocument/2006/relationships/image" Target="../media/image297.png"/><Relationship Id="rId14" Type="http://schemas.openxmlformats.org/officeDocument/2006/relationships/image" Target="../media/image29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Visio_Drawing.vsdx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Visio_Drawing3.vsdx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9.e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6" Type="http://schemas.openxmlformats.org/officeDocument/2006/relationships/package" Target="../embeddings/Microsoft_Visio_Drawing2.vsdx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1.vsdx"/><Relationship Id="rId9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1659081" y="-872837"/>
            <a:ext cx="8738755" cy="8603673"/>
            <a:chOff x="1659081" y="-872837"/>
            <a:chExt cx="8738755" cy="8603673"/>
          </a:xfrm>
        </p:grpSpPr>
        <p:sp>
          <p:nvSpPr>
            <p:cNvPr id="4" name="椭圆 3"/>
            <p:cNvSpPr/>
            <p:nvPr/>
          </p:nvSpPr>
          <p:spPr>
            <a:xfrm>
              <a:off x="2185669" y="-324131"/>
              <a:ext cx="7820660" cy="750626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1794163" y="-872837"/>
              <a:ext cx="8603673" cy="8603673"/>
            </a:xfrm>
            <a:prstGeom prst="ellipse">
              <a:avLst/>
            </a:prstGeom>
            <a:noFill/>
            <a:ln w="127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659081" y="1713219"/>
              <a:ext cx="578692" cy="1424836"/>
              <a:chOff x="1659081" y="1713219"/>
              <a:chExt cx="578692" cy="1424836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1659081" y="2207428"/>
                <a:ext cx="436418" cy="43641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1659081" y="2836170"/>
                <a:ext cx="301885" cy="3018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1935888" y="1713219"/>
                <a:ext cx="301885" cy="3018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9537137" y="4516762"/>
              <a:ext cx="839038" cy="1362308"/>
              <a:chOff x="9537137" y="4516762"/>
              <a:chExt cx="839038" cy="1362308"/>
            </a:xfrm>
          </p:grpSpPr>
          <p:sp>
            <p:nvSpPr>
              <p:cNvPr id="10" name="椭圆 9"/>
              <p:cNvSpPr/>
              <p:nvPr/>
            </p:nvSpPr>
            <p:spPr>
              <a:xfrm flipH="1">
                <a:off x="9724442" y="4979707"/>
                <a:ext cx="436418" cy="43641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 flipH="1">
                <a:off x="9537137" y="5577185"/>
                <a:ext cx="301885" cy="3018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flipH="1">
                <a:off x="10074290" y="4516762"/>
                <a:ext cx="301885" cy="3018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</p:grpSp>
      </p:grpSp>
      <p:cxnSp>
        <p:nvCxnSpPr>
          <p:cNvPr id="16" name="直接连接符 15"/>
          <p:cNvCxnSpPr>
            <a:cxnSpLocks/>
          </p:cNvCxnSpPr>
          <p:nvPr/>
        </p:nvCxnSpPr>
        <p:spPr>
          <a:xfrm>
            <a:off x="3216275" y="1647044"/>
            <a:ext cx="57166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4806211" y="4738204"/>
            <a:ext cx="2631680" cy="886454"/>
            <a:chOff x="4806211" y="4738204"/>
            <a:chExt cx="2631680" cy="886454"/>
          </a:xfrm>
        </p:grpSpPr>
        <p:sp>
          <p:nvSpPr>
            <p:cNvPr id="25" name="流程图: 终止 24"/>
            <p:cNvSpPr/>
            <p:nvPr/>
          </p:nvSpPr>
          <p:spPr>
            <a:xfrm>
              <a:off x="4806211" y="4738204"/>
              <a:ext cx="2631680" cy="868454"/>
            </a:xfrm>
            <a:prstGeom prst="flowChartTerminator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987880" y="4965139"/>
              <a:ext cx="226834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200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面試者：蘇柏丞</a:t>
              </a:r>
              <a:endParaRPr lang="zh-CN" altLang="en-US" sz="22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5798051" y="5588658"/>
              <a:ext cx="6480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88C59FE2-D937-410B-85AA-96AA917379D0}"/>
              </a:ext>
            </a:extLst>
          </p:cNvPr>
          <p:cNvSpPr txBox="1"/>
          <p:nvPr/>
        </p:nvSpPr>
        <p:spPr>
          <a:xfrm>
            <a:off x="1515153" y="2388220"/>
            <a:ext cx="9359900" cy="89255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TW" altLang="en-US" sz="52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面試簡報</a:t>
            </a:r>
            <a:endParaRPr lang="zh-CN" altLang="en-US" sz="5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579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8176972" cy="400110"/>
            <a:chOff x="568442" y="319364"/>
            <a:chExt cx="8176972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8079456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論文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-</a:t>
              </a:r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設計與實現基於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AXI-4</a:t>
              </a:r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介面的後量子密法學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ML-DSA</a:t>
              </a:r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之硬體加速器</a:t>
              </a:r>
              <a:endParaRPr lang="zh-CN" altLang="en-US" sz="20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28D3C64B-4AAC-41CA-A584-DF1ECD386F95}"/>
              </a:ext>
            </a:extLst>
          </p:cNvPr>
          <p:cNvSpPr txBox="1"/>
          <p:nvPr/>
        </p:nvSpPr>
        <p:spPr>
          <a:xfrm>
            <a:off x="720898" y="1570414"/>
            <a:ext cx="11060979" cy="3331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DFT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的變形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NTT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，並從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memory-based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與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pipelined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中選擇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pipeliend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，將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NTT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與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INTT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中會用到的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bit-reverse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用查表法替換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FSM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去做硬體資源分配，將平行度提升到最高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獨立的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SHAKE-128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SHAKE-256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Hash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模組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49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" y="-702009"/>
            <a:ext cx="5766460" cy="870408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15254" y="2589937"/>
            <a:ext cx="7937513" cy="132343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教育性晶片</a:t>
            </a:r>
            <a:br>
              <a:rPr lang="en-US" altLang="zh-TW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</a:br>
            <a:r>
              <a:rPr lang="zh-TW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下線經驗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3425059" y="2400956"/>
            <a:ext cx="1915291" cy="1797269"/>
            <a:chOff x="4007069" y="1623847"/>
            <a:chExt cx="1797269" cy="1797269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007069" y="1623847"/>
              <a:ext cx="1797269" cy="1797269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4202454" y="1968483"/>
              <a:ext cx="1506709" cy="110799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600" dirty="0">
                  <a:solidFill>
                    <a:schemeClr val="bg1"/>
                  </a:solidFill>
                  <a:latin typeface="汉仪丫丫体简" panose="02010604000101010101" pitchFamily="2" charset="-122"/>
                  <a:ea typeface="汉仪丫丫体简" panose="02010604000101010101" pitchFamily="2" charset="-122"/>
                </a:rPr>
                <a:t>02</a:t>
              </a:r>
              <a:endParaRPr lang="zh-CN" altLang="en-US" sz="540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99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46000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4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6314474" cy="400110"/>
            <a:chOff x="568442" y="319364"/>
            <a:chExt cx="6314474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6216958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教育性晶片下線經驗</a:t>
              </a:r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-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Implement FFT based on CORDIC</a:t>
              </a:r>
              <a:endParaRPr lang="zh-CN" altLang="en-US" sz="20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28D3C64B-4AAC-41CA-A584-DF1ECD386F95}"/>
              </a:ext>
            </a:extLst>
          </p:cNvPr>
          <p:cNvSpPr txBox="1"/>
          <p:nvPr/>
        </p:nvSpPr>
        <p:spPr>
          <a:xfrm>
            <a:off x="720898" y="1570414"/>
            <a:ext cx="11060979" cy="2777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Accelerate the discrete Fourier transform to achieve 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 Fourier transform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the 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rotation factor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DFT to transform into a butterfly architecture.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CORDIC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complete trigonometric function operations to obtain rotation factors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671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𝑋</a:t>
            </a:r>
            <a:r>
              <a:rPr lang="en-US" altLang="zh-CN"/>
              <a:t>_2=</a:t>
            </a:r>
            <a:r>
              <a:rPr lang="zh-CN" altLang="en-US"/>
              <a:t>𝑋</a:t>
            </a:r>
            <a:r>
              <a:rPr lang="en-US" altLang="zh-CN"/>
              <a:t>_1  cos⁡</a:t>
            </a:r>
            <a:r>
              <a:rPr lang="zh-CN" altLang="en-US"/>
              <a:t>𝜃−𝑌</a:t>
            </a:r>
            <a:r>
              <a:rPr lang="en-US" altLang="zh-CN"/>
              <a:t>_1  sin⁡</a:t>
            </a:r>
            <a:r>
              <a:rPr lang="zh-CN" altLang="en-US"/>
              <a:t>𝜃</a:t>
            </a:r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020560" cy="400110"/>
            <a:chOff x="568442" y="319364"/>
            <a:chExt cx="3020560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2923044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FFT Algorithm - CORDIC</a:t>
              </a:r>
              <a:endParaRPr lang="zh-CN" altLang="en-US" sz="20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FB3FB9C6-1DEE-4318-B352-32A1E01F4F5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442" y="1759207"/>
            <a:ext cx="3569164" cy="3176270"/>
          </a:xfrm>
          <a:prstGeom prst="rect">
            <a:avLst/>
          </a:prstGeom>
          <a:noFill/>
        </p:spPr>
      </p:pic>
      <p:grpSp>
        <p:nvGrpSpPr>
          <p:cNvPr id="8" name="群組 7">
            <a:extLst>
              <a:ext uri="{FF2B5EF4-FFF2-40B4-BE49-F238E27FC236}">
                <a16:creationId xmlns:a16="http://schemas.microsoft.com/office/drawing/2014/main" id="{BC3EEB13-28AF-4C4E-B0BA-0810E6F25003}"/>
              </a:ext>
            </a:extLst>
          </p:cNvPr>
          <p:cNvGrpSpPr/>
          <p:nvPr/>
        </p:nvGrpSpPr>
        <p:grpSpPr>
          <a:xfrm>
            <a:off x="4380212" y="2498981"/>
            <a:ext cx="3279397" cy="1860037"/>
            <a:chOff x="8480603" y="2782669"/>
            <a:chExt cx="3279397" cy="186003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文字方塊 4">
                  <a:extLst>
                    <a:ext uri="{FF2B5EF4-FFF2-40B4-BE49-F238E27FC236}">
                      <a16:creationId xmlns:a16="http://schemas.microsoft.com/office/drawing/2014/main" id="{970FAD9C-4757-481F-86C6-D40DFDAD3496}"/>
                    </a:ext>
                  </a:extLst>
                </p:cNvPr>
                <p:cNvSpPr txBox="1"/>
                <p:nvPr/>
              </p:nvSpPr>
              <p:spPr>
                <a:xfrm>
                  <a:off x="8480603" y="2782669"/>
                  <a:ext cx="327939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func>
                          <m:func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zh-TW" alt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func>
                          <m:func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b="0" i="0" smtClean="0">
                                <a:latin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r>
                              <a:rPr lang="zh-TW" alt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</m:oMath>
                    </m:oMathPara>
                  </a14:m>
                  <a:endParaRPr lang="en-US" altLang="zh-TW" b="0" dirty="0"/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func>
                          <m:func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zh-TW" alt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func>
                          <m:func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b="0" i="0" smtClean="0">
                                <a:latin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r>
                              <a:rPr lang="zh-TW" alt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</m:oMath>
                    </m:oMathPara>
                  </a14:m>
                  <a:endParaRPr lang="en-US" altLang="zh-TW" dirty="0"/>
                </a:p>
              </p:txBody>
            </p:sp>
          </mc:Choice>
          <mc:Fallback xmlns="">
            <p:sp>
              <p:nvSpPr>
                <p:cNvPr id="5" name="文字方塊 4">
                  <a:extLst>
                    <a:ext uri="{FF2B5EF4-FFF2-40B4-BE49-F238E27FC236}">
                      <a16:creationId xmlns:a16="http://schemas.microsoft.com/office/drawing/2014/main" id="{970FAD9C-4757-481F-86C6-D40DFDAD34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80603" y="2782669"/>
                  <a:ext cx="3279397" cy="64633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箭號: 向下 5">
              <a:extLst>
                <a:ext uri="{FF2B5EF4-FFF2-40B4-BE49-F238E27FC236}">
                  <a16:creationId xmlns:a16="http://schemas.microsoft.com/office/drawing/2014/main" id="{C44B06AE-1C77-4DA8-B131-B97C4551DBC6}"/>
                </a:ext>
              </a:extLst>
            </p:cNvPr>
            <p:cNvSpPr/>
            <p:nvPr/>
          </p:nvSpPr>
          <p:spPr>
            <a:xfrm>
              <a:off x="10012301" y="3486875"/>
              <a:ext cx="216000" cy="4320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字方塊 14">
                  <a:extLst>
                    <a:ext uri="{FF2B5EF4-FFF2-40B4-BE49-F238E27FC236}">
                      <a16:creationId xmlns:a16="http://schemas.microsoft.com/office/drawing/2014/main" id="{3FFC92F9-6C74-41B9-B0FA-2E65B83DDDC0}"/>
                    </a:ext>
                  </a:extLst>
                </p:cNvPr>
                <p:cNvSpPr txBox="1"/>
                <p:nvPr/>
              </p:nvSpPr>
              <p:spPr>
                <a:xfrm>
                  <a:off x="8480603" y="3996375"/>
                  <a:ext cx="327939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zh-TW" alt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  <m:d>
                          <m:d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altLang="zh-TW">
                                    <a:latin typeface="Cambria Math" panose="02040503050406030204" pitchFamily="18" charset="0"/>
                                  </a:rPr>
                                  <m:t>tan</m:t>
                                </m:r>
                              </m:fName>
                              <m:e>
                                <m:r>
                                  <a:rPr lang="zh-TW" alt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func>
                          </m:e>
                        </m:d>
                      </m:oMath>
                    </m:oMathPara>
                  </a14:m>
                  <a:endParaRPr lang="en-US" altLang="zh-TW" b="0" dirty="0"/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zh-TW" alt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  <m:d>
                          <m:d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altLang="zh-TW">
                                    <a:latin typeface="Cambria Math" panose="02040503050406030204" pitchFamily="18" charset="0"/>
                                  </a:rPr>
                                  <m:t>tan</m:t>
                                </m:r>
                              </m:fName>
                              <m:e>
                                <m:r>
                                  <a:rPr lang="zh-TW" alt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func>
                          </m:e>
                        </m:d>
                      </m:oMath>
                    </m:oMathPara>
                  </a14:m>
                  <a:endParaRPr lang="en-US" altLang="zh-TW" dirty="0"/>
                </a:p>
              </p:txBody>
            </p:sp>
          </mc:Choice>
          <mc:Fallback xmlns="">
            <p:sp>
              <p:nvSpPr>
                <p:cNvPr id="15" name="文字方塊 14">
                  <a:extLst>
                    <a:ext uri="{FF2B5EF4-FFF2-40B4-BE49-F238E27FC236}">
                      <a16:creationId xmlns:a16="http://schemas.microsoft.com/office/drawing/2014/main" id="{3FFC92F9-6C74-41B9-B0FA-2E65B83DDDC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80603" y="3996375"/>
                  <a:ext cx="3279397" cy="646331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00094503-4011-A537-E24C-CB6A3D2F50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8290" y="2752059"/>
            <a:ext cx="3660113" cy="1583703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8071D78F-C0DF-7C6B-F44B-D60D9638F2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80064" y="4335762"/>
            <a:ext cx="1976567" cy="1066013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95DB3993-4583-4146-AB27-615C9C8AA482}"/>
              </a:ext>
            </a:extLst>
          </p:cNvPr>
          <p:cNvSpPr txBox="1"/>
          <p:nvPr/>
        </p:nvSpPr>
        <p:spPr>
          <a:xfrm>
            <a:off x="8640534" y="2129649"/>
            <a:ext cx="2427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Round of rotate : n=16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276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E3C1195E-6C7F-4C96-906A-6EDE75AE5BD3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>
                          <a:latin typeface="Cambria Math" panose="02040503050406030204" pitchFamily="18" charset="0"/>
                        </a:rPr>
                        <m:t>∑_(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=0)^(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−1)▒〖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(2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+1)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^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𝑘𝑛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 〗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E3C1195E-6C7F-4C96-906A-6EDE75AE5B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4" name="组合 53"/>
          <p:cNvGrpSpPr/>
          <p:nvPr/>
        </p:nvGrpSpPr>
        <p:grpSpPr>
          <a:xfrm>
            <a:off x="568443" y="319365"/>
            <a:ext cx="3918242" cy="400110"/>
            <a:chOff x="568442" y="319364"/>
            <a:chExt cx="3918242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820726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FFT Algorithm – Butterfly diagram</a:t>
              </a:r>
              <a:endParaRPr lang="zh-CN" altLang="en-US" sz="20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BD7DB9E3-90C8-4E59-B813-163F8255DABB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463" y="4659587"/>
            <a:ext cx="2948085" cy="1297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350CCA3-4AB8-4E1A-9347-C9B1CF984A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054" y="802802"/>
            <a:ext cx="6480000" cy="525239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1D2D5C00-F900-46AD-9270-2C80DE6737B1}"/>
                  </a:ext>
                </a:extLst>
              </p:cNvPr>
              <p:cNvSpPr/>
              <p:nvPr/>
            </p:nvSpPr>
            <p:spPr>
              <a:xfrm>
                <a:off x="1005066" y="1048502"/>
                <a:ext cx="3107838" cy="87145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altLang="zh-TW" b="0" i="0" smtClean="0">
                          <a:latin typeface="Cambria Math" panose="02040503050406030204" pitchFamily="18" charset="0"/>
                        </a:rPr>
                        <m:t>=              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zh-TW" alt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  <m:brk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)</m:t>
                          </m:r>
                          <m:sSubSup>
                            <m:sSubSupPr>
                              <m:ctrlPr>
                                <a:rPr lang="zh-TW" alt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TW" altLang="en-US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zh-TW" alt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  <m:sup>
                              <m:r>
                                <a:rPr lang="zh-TW" altLang="en-US" i="1">
                                  <a:latin typeface="Cambria Math" panose="02040503050406030204" pitchFamily="18" charset="0"/>
                                </a:rPr>
                                <m:t>𝑛𝑘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1D2D5C00-F900-46AD-9270-2C80DE6737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5066" y="1048502"/>
                <a:ext cx="3107838" cy="87145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圖片 6">
            <a:extLst>
              <a:ext uri="{FF2B5EF4-FFF2-40B4-BE49-F238E27FC236}">
                <a16:creationId xmlns:a16="http://schemas.microsoft.com/office/drawing/2014/main" id="{E9B8A2FF-9B56-469B-A8FD-F4AC994BB0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7599" y="2346649"/>
            <a:ext cx="3646072" cy="1886248"/>
          </a:xfrm>
          <a:prstGeom prst="rect">
            <a:avLst/>
          </a:prstGeom>
        </p:spPr>
      </p:pic>
      <p:sp>
        <p:nvSpPr>
          <p:cNvPr id="13" name="文本框 23">
            <a:extLst>
              <a:ext uri="{FF2B5EF4-FFF2-40B4-BE49-F238E27FC236}">
                <a16:creationId xmlns:a16="http://schemas.microsoft.com/office/drawing/2014/main" id="{C0E14FA9-5E92-4735-9192-37C95DA7B806}"/>
              </a:ext>
            </a:extLst>
          </p:cNvPr>
          <p:cNvSpPr txBox="1"/>
          <p:nvPr/>
        </p:nvSpPr>
        <p:spPr>
          <a:xfrm>
            <a:off x="1659246" y="5775616"/>
            <a:ext cx="13003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Butterfly unit</a:t>
            </a:r>
            <a:endParaRPr lang="zh-CN" altLang="en-US" sz="1600" dirty="0">
              <a:solidFill>
                <a:schemeClr val="bg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C1424123-338D-4815-9634-47AEAA635EA9}"/>
              </a:ext>
            </a:extLst>
          </p:cNvPr>
          <p:cNvCxnSpPr>
            <a:cxnSpLocks/>
          </p:cNvCxnSpPr>
          <p:nvPr/>
        </p:nvCxnSpPr>
        <p:spPr>
          <a:xfrm>
            <a:off x="2275206" y="1919959"/>
            <a:ext cx="0" cy="4266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BD171848-73E0-455D-987E-9ACEC546E184}"/>
              </a:ext>
            </a:extLst>
          </p:cNvPr>
          <p:cNvCxnSpPr>
            <a:cxnSpLocks/>
          </p:cNvCxnSpPr>
          <p:nvPr/>
        </p:nvCxnSpPr>
        <p:spPr>
          <a:xfrm>
            <a:off x="2275206" y="4066553"/>
            <a:ext cx="0" cy="4266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80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5734641" cy="400110"/>
            <a:chOff x="568442" y="319364"/>
            <a:chExt cx="5197786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5100270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Implement FFT based on CORDIC – Block Diagram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581E745-BE20-4BC2-A4D1-4124AFEC83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3440" y="1426901"/>
            <a:ext cx="9005119" cy="432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4030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36096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4647351" cy="400110"/>
            <a:chOff x="568442" y="319364"/>
            <a:chExt cx="4647351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4549835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Implement FFT based on CORDIC </a:t>
              </a:r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- </a:t>
              </a:r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結果</a:t>
              </a:r>
              <a:endParaRPr lang="zh-CN" altLang="en-US" sz="20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B27DE5FB-48CF-4002-9B8B-A2C2EE63B57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111" y="1997333"/>
            <a:ext cx="2938329" cy="2863334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表格 3">
                <a:extLst>
                  <a:ext uri="{FF2B5EF4-FFF2-40B4-BE49-F238E27FC236}">
                    <a16:creationId xmlns:a16="http://schemas.microsoft.com/office/drawing/2014/main" id="{1E9B56B8-7FDD-4A53-B29F-02A22C04019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49288738"/>
                  </p:ext>
                </p:extLst>
              </p:nvPr>
            </p:nvGraphicFramePr>
            <p:xfrm>
              <a:off x="720898" y="2709000"/>
              <a:ext cx="6480000" cy="1440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20000">
                      <a:extLst>
                        <a:ext uri="{9D8B030D-6E8A-4147-A177-3AD203B41FA5}">
                          <a16:colId xmlns:a16="http://schemas.microsoft.com/office/drawing/2014/main" val="3390500385"/>
                        </a:ext>
                      </a:extLst>
                    </a:gridCol>
                    <a:gridCol w="1620000">
                      <a:extLst>
                        <a:ext uri="{9D8B030D-6E8A-4147-A177-3AD203B41FA5}">
                          <a16:colId xmlns:a16="http://schemas.microsoft.com/office/drawing/2014/main" val="235455862"/>
                        </a:ext>
                      </a:extLst>
                    </a:gridCol>
                    <a:gridCol w="1620000">
                      <a:extLst>
                        <a:ext uri="{9D8B030D-6E8A-4147-A177-3AD203B41FA5}">
                          <a16:colId xmlns:a16="http://schemas.microsoft.com/office/drawing/2014/main" val="4245509476"/>
                        </a:ext>
                      </a:extLst>
                    </a:gridCol>
                    <a:gridCol w="1620000">
                      <a:extLst>
                        <a:ext uri="{9D8B030D-6E8A-4147-A177-3AD203B41FA5}">
                          <a16:colId xmlns:a16="http://schemas.microsoft.com/office/drawing/2014/main" val="2821537536"/>
                        </a:ext>
                      </a:extLst>
                    </a:gridCol>
                  </a:tblGrid>
                  <a:tr h="36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Specification 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Spec.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Pre-sim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Post-sim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2772638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Frequency (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20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𝑀𝐻𝑧</m:t>
                              </m:r>
                            </m:oMath>
                          </a14:m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)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50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20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  <a:cs typeface="Times New Roman" panose="02020603050405020304" pitchFamily="18" charset="0"/>
                                </a:rPr>
                                <m:t>𝑀𝐻𝑧</m:t>
                              </m:r>
                            </m:oMath>
                          </a14:m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50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20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  <a:cs typeface="Times New Roman" panose="02020603050405020304" pitchFamily="18" charset="0"/>
                                </a:rPr>
                                <m:t>𝑀𝐻𝑧</m:t>
                              </m:r>
                            </m:oMath>
                          </a14:m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63446390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Power (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20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𝑚𝑊</m:t>
                              </m:r>
                            </m:oMath>
                          </a14:m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)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&lt; 20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12.3297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20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  <a:cs typeface="Times New Roman" panose="02020603050405020304" pitchFamily="18" charset="0"/>
                                </a:rPr>
                                <m:t>𝑚𝑊</m:t>
                              </m:r>
                            </m:oMath>
                          </a14:m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11.8062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20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  <a:cs typeface="Times New Roman" panose="02020603050405020304" pitchFamily="18" charset="0"/>
                                </a:rPr>
                                <m:t>𝑚𝑊</m:t>
                              </m:r>
                            </m:oMath>
                          </a14:m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100651820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Area 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TW" sz="1200" i="1" dirty="0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1200" b="0" i="1" dirty="0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𝑚𝑚</m:t>
                                  </m:r>
                                </m:e>
                                <m:sup>
                                  <m:r>
                                    <a:rPr lang="en-US" altLang="zh-TW" sz="1200" b="0" i="1" dirty="0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)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&lt; 1.44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0.407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0.429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384324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表格 3">
                <a:extLst>
                  <a:ext uri="{FF2B5EF4-FFF2-40B4-BE49-F238E27FC236}">
                    <a16:creationId xmlns:a16="http://schemas.microsoft.com/office/drawing/2014/main" id="{1E9B56B8-7FDD-4A53-B29F-02A22C04019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49288738"/>
                  </p:ext>
                </p:extLst>
              </p:nvPr>
            </p:nvGraphicFramePr>
            <p:xfrm>
              <a:off x="720898" y="2709000"/>
              <a:ext cx="6480000" cy="1440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20000">
                      <a:extLst>
                        <a:ext uri="{9D8B030D-6E8A-4147-A177-3AD203B41FA5}">
                          <a16:colId xmlns:a16="http://schemas.microsoft.com/office/drawing/2014/main" val="3390500385"/>
                        </a:ext>
                      </a:extLst>
                    </a:gridCol>
                    <a:gridCol w="1620000">
                      <a:extLst>
                        <a:ext uri="{9D8B030D-6E8A-4147-A177-3AD203B41FA5}">
                          <a16:colId xmlns:a16="http://schemas.microsoft.com/office/drawing/2014/main" val="235455862"/>
                        </a:ext>
                      </a:extLst>
                    </a:gridCol>
                    <a:gridCol w="1620000">
                      <a:extLst>
                        <a:ext uri="{9D8B030D-6E8A-4147-A177-3AD203B41FA5}">
                          <a16:colId xmlns:a16="http://schemas.microsoft.com/office/drawing/2014/main" val="4245509476"/>
                        </a:ext>
                      </a:extLst>
                    </a:gridCol>
                    <a:gridCol w="1620000">
                      <a:extLst>
                        <a:ext uri="{9D8B030D-6E8A-4147-A177-3AD203B41FA5}">
                          <a16:colId xmlns:a16="http://schemas.microsoft.com/office/drawing/2014/main" val="2821537536"/>
                        </a:ext>
                      </a:extLst>
                    </a:gridCol>
                  </a:tblGrid>
                  <a:tr h="36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Specification 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Spec.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Pre-sim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Post-sim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2772638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76" t="-100000" r="-300376" b="-19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376" t="-100000" r="-100376" b="-19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0376" t="-100000" r="-376" b="-198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63446390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76" t="-203390" r="-300376" b="-1016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&lt; 20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376" t="-203390" r="-100376" b="-1016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0376" t="-203390" r="-376" b="-10169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00651820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76" t="-303390" r="-300376" b="-16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&lt; 1.44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0.407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0.429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3843243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90942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164381" cy="400110"/>
            <a:chOff x="568442" y="319364"/>
            <a:chExt cx="3164381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066865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教育性晶片下線經驗</a:t>
              </a:r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-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AES</a:t>
              </a:r>
              <a:endParaRPr lang="zh-CN" altLang="en-US" sz="20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7" name="文字方塊 6">
            <a:extLst>
              <a:ext uri="{FF2B5EF4-FFF2-40B4-BE49-F238E27FC236}">
                <a16:creationId xmlns:a16="http://schemas.microsoft.com/office/drawing/2014/main" id="{F2AD2848-DF07-4C75-8A66-5A26003C46E9}"/>
              </a:ext>
            </a:extLst>
          </p:cNvPr>
          <p:cNvSpPr txBox="1"/>
          <p:nvPr/>
        </p:nvSpPr>
        <p:spPr>
          <a:xfrm>
            <a:off x="805900" y="1270129"/>
            <a:ext cx="11060979" cy="1115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Symmetric encryption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Mathematical operations are relatively less complicated, lower hardware costs, and faster speed.</a:t>
            </a: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B9951629-39CE-42C1-BE73-FC1EB459B12D}"/>
              </a:ext>
            </a:extLst>
          </p:cNvPr>
          <p:cNvGrpSpPr/>
          <p:nvPr/>
        </p:nvGrpSpPr>
        <p:grpSpPr>
          <a:xfrm>
            <a:off x="2417680" y="3555267"/>
            <a:ext cx="861060" cy="996223"/>
            <a:chOff x="1281493" y="4149188"/>
            <a:chExt cx="861060" cy="996223"/>
          </a:xfrm>
        </p:grpSpPr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2A870EF3-E36B-42EF-AB58-DE4B248370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4579" y="4149188"/>
              <a:ext cx="720000" cy="720000"/>
            </a:xfrm>
            <a:prstGeom prst="rect">
              <a:avLst/>
            </a:prstGeom>
          </p:spPr>
        </p:pic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6DAFB065-63B1-4BF6-9418-0FE3BB0DA983}"/>
                </a:ext>
              </a:extLst>
            </p:cNvPr>
            <p:cNvSpPr txBox="1"/>
            <p:nvPr/>
          </p:nvSpPr>
          <p:spPr>
            <a:xfrm>
              <a:off x="1281493" y="4868412"/>
              <a:ext cx="8610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sender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F9D0C3C9-6657-4C39-843B-B5F0203973F7}"/>
              </a:ext>
            </a:extLst>
          </p:cNvPr>
          <p:cNvGrpSpPr/>
          <p:nvPr/>
        </p:nvGrpSpPr>
        <p:grpSpPr>
          <a:xfrm>
            <a:off x="8213935" y="3734753"/>
            <a:ext cx="861060" cy="818751"/>
            <a:chOff x="7077746" y="4328674"/>
            <a:chExt cx="861060" cy="818751"/>
          </a:xfrm>
        </p:grpSpPr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B73C3E35-E2EC-4DB5-90BF-69FA492CE7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8276" y="4328674"/>
              <a:ext cx="540000" cy="540000"/>
            </a:xfrm>
            <a:prstGeom prst="rect">
              <a:avLst/>
            </a:prstGeom>
          </p:spPr>
        </p:pic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7993B44A-91E8-47DC-8438-1879B67049FA}"/>
                </a:ext>
              </a:extLst>
            </p:cNvPr>
            <p:cNvSpPr txBox="1"/>
            <p:nvPr/>
          </p:nvSpPr>
          <p:spPr>
            <a:xfrm>
              <a:off x="7077746" y="4870426"/>
              <a:ext cx="8610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plaintext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5B7EF826-1ECB-4CC3-AE51-1946B1B674DC}"/>
              </a:ext>
            </a:extLst>
          </p:cNvPr>
          <p:cNvGrpSpPr/>
          <p:nvPr/>
        </p:nvGrpSpPr>
        <p:grpSpPr>
          <a:xfrm>
            <a:off x="8917069" y="3554753"/>
            <a:ext cx="861060" cy="996223"/>
            <a:chOff x="1281493" y="4149188"/>
            <a:chExt cx="861060" cy="996223"/>
          </a:xfrm>
        </p:grpSpPr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B895111C-4A54-4881-82D9-1ED78AC21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4579" y="4149188"/>
              <a:ext cx="720000" cy="720000"/>
            </a:xfrm>
            <a:prstGeom prst="rect">
              <a:avLst/>
            </a:prstGeom>
          </p:spPr>
        </p:pic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8FF75F91-FD30-4AA7-91F7-4BE35A26D5A3}"/>
                </a:ext>
              </a:extLst>
            </p:cNvPr>
            <p:cNvSpPr txBox="1"/>
            <p:nvPr/>
          </p:nvSpPr>
          <p:spPr>
            <a:xfrm>
              <a:off x="1281493" y="4868412"/>
              <a:ext cx="8610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recipient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D60E5BB0-19A4-4A47-979D-2717D32FA5C2}"/>
              </a:ext>
            </a:extLst>
          </p:cNvPr>
          <p:cNvGrpSpPr/>
          <p:nvPr/>
        </p:nvGrpSpPr>
        <p:grpSpPr>
          <a:xfrm>
            <a:off x="3120814" y="3734753"/>
            <a:ext cx="861060" cy="818751"/>
            <a:chOff x="7077746" y="4328674"/>
            <a:chExt cx="861060" cy="818751"/>
          </a:xfrm>
        </p:grpSpPr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2C017FC4-7526-40E4-9135-C487B0D31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8276" y="4328674"/>
              <a:ext cx="540000" cy="540000"/>
            </a:xfrm>
            <a:prstGeom prst="rect">
              <a:avLst/>
            </a:prstGeom>
          </p:spPr>
        </p:pic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BFDB2F61-5CA8-4756-9003-147CD8AAB78D}"/>
                </a:ext>
              </a:extLst>
            </p:cNvPr>
            <p:cNvSpPr txBox="1"/>
            <p:nvPr/>
          </p:nvSpPr>
          <p:spPr>
            <a:xfrm>
              <a:off x="7077746" y="4870426"/>
              <a:ext cx="8610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plaintext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55871AB3-E18E-4E24-BF17-D274264F27B4}"/>
              </a:ext>
            </a:extLst>
          </p:cNvPr>
          <p:cNvGrpSpPr/>
          <p:nvPr/>
        </p:nvGrpSpPr>
        <p:grpSpPr>
          <a:xfrm>
            <a:off x="3965760" y="3823442"/>
            <a:ext cx="861060" cy="634375"/>
            <a:chOff x="5561337" y="4418674"/>
            <a:chExt cx="861060" cy="634375"/>
          </a:xfrm>
        </p:grpSpPr>
        <p:pic>
          <p:nvPicPr>
            <p:cNvPr id="21" name="圖片 20">
              <a:extLst>
                <a:ext uri="{FF2B5EF4-FFF2-40B4-BE49-F238E27FC236}">
                  <a16:creationId xmlns:a16="http://schemas.microsoft.com/office/drawing/2014/main" id="{CB4E0945-996D-40DF-9048-6D213EC23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11867" y="4418674"/>
              <a:ext cx="360000" cy="360000"/>
            </a:xfrm>
            <a:prstGeom prst="rect">
              <a:avLst/>
            </a:prstGeom>
          </p:spPr>
        </p:pic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DB2C026E-18A6-43B9-8479-8B7E41035E0B}"/>
                </a:ext>
              </a:extLst>
            </p:cNvPr>
            <p:cNvSpPr txBox="1"/>
            <p:nvPr/>
          </p:nvSpPr>
          <p:spPr>
            <a:xfrm>
              <a:off x="5561337" y="4776050"/>
              <a:ext cx="8610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Encrypt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D1A9343C-0AC3-42B1-9BA2-7DAF72685030}"/>
              </a:ext>
            </a:extLst>
          </p:cNvPr>
          <p:cNvGrpSpPr/>
          <p:nvPr/>
        </p:nvGrpSpPr>
        <p:grpSpPr>
          <a:xfrm>
            <a:off x="7352875" y="3824753"/>
            <a:ext cx="861060" cy="634376"/>
            <a:chOff x="6467170" y="4418674"/>
            <a:chExt cx="861060" cy="634376"/>
          </a:xfrm>
        </p:grpSpPr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E39A95CC-2750-4116-A62A-CE480017F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4344" y="4418674"/>
              <a:ext cx="360000" cy="360000"/>
            </a:xfrm>
            <a:prstGeom prst="rect">
              <a:avLst/>
            </a:prstGeom>
          </p:spPr>
        </p:pic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ED2070D1-5F5A-43F6-8F79-976D6EE7974D}"/>
                </a:ext>
              </a:extLst>
            </p:cNvPr>
            <p:cNvSpPr txBox="1"/>
            <p:nvPr/>
          </p:nvSpPr>
          <p:spPr>
            <a:xfrm>
              <a:off x="6467170" y="4776051"/>
              <a:ext cx="8610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Decrypt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CF26E483-B81A-4F39-96F1-6D887ADF6A94}"/>
              </a:ext>
            </a:extLst>
          </p:cNvPr>
          <p:cNvCxnSpPr>
            <a:cxnSpLocks/>
          </p:cNvCxnSpPr>
          <p:nvPr/>
        </p:nvCxnSpPr>
        <p:spPr>
          <a:xfrm>
            <a:off x="8033212" y="4021894"/>
            <a:ext cx="288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1C0BB9E6-A738-4768-A600-3C1842CD9C04}"/>
              </a:ext>
            </a:extLst>
          </p:cNvPr>
          <p:cNvCxnSpPr>
            <a:cxnSpLocks/>
          </p:cNvCxnSpPr>
          <p:nvPr/>
        </p:nvCxnSpPr>
        <p:spPr>
          <a:xfrm>
            <a:off x="3857162" y="4022529"/>
            <a:ext cx="288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68DE1E10-05DB-4CDC-8B3C-BE0F6DA877EB}"/>
              </a:ext>
            </a:extLst>
          </p:cNvPr>
          <p:cNvGrpSpPr/>
          <p:nvPr/>
        </p:nvGrpSpPr>
        <p:grpSpPr>
          <a:xfrm>
            <a:off x="4796364" y="3681134"/>
            <a:ext cx="861060" cy="869842"/>
            <a:chOff x="4100657" y="4273363"/>
            <a:chExt cx="861060" cy="869842"/>
          </a:xfrm>
        </p:grpSpPr>
        <p:pic>
          <p:nvPicPr>
            <p:cNvPr id="29" name="圖片 28">
              <a:extLst>
                <a:ext uri="{FF2B5EF4-FFF2-40B4-BE49-F238E27FC236}">
                  <a16:creationId xmlns:a16="http://schemas.microsoft.com/office/drawing/2014/main" id="{D7227D7F-DC0B-4225-8118-F6C031E0B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4295" y="4273363"/>
              <a:ext cx="648000" cy="648000"/>
            </a:xfrm>
            <a:prstGeom prst="rect">
              <a:avLst/>
            </a:prstGeom>
          </p:spPr>
        </p:pic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02FC886D-6773-4F9D-8701-A864EECA7D85}"/>
                </a:ext>
              </a:extLst>
            </p:cNvPr>
            <p:cNvSpPr txBox="1"/>
            <p:nvPr/>
          </p:nvSpPr>
          <p:spPr>
            <a:xfrm>
              <a:off x="4100657" y="4866206"/>
              <a:ext cx="8610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ciphertext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9D959CD0-66CC-42A9-B57B-DC376E116174}"/>
              </a:ext>
            </a:extLst>
          </p:cNvPr>
          <p:cNvGrpSpPr/>
          <p:nvPr/>
        </p:nvGrpSpPr>
        <p:grpSpPr>
          <a:xfrm>
            <a:off x="6482826" y="3681134"/>
            <a:ext cx="861060" cy="869842"/>
            <a:chOff x="4100657" y="4273363"/>
            <a:chExt cx="861060" cy="869842"/>
          </a:xfrm>
        </p:grpSpPr>
        <p:pic>
          <p:nvPicPr>
            <p:cNvPr id="33" name="圖片 32">
              <a:extLst>
                <a:ext uri="{FF2B5EF4-FFF2-40B4-BE49-F238E27FC236}">
                  <a16:creationId xmlns:a16="http://schemas.microsoft.com/office/drawing/2014/main" id="{96467FBF-723A-41BB-A2EA-60AF787552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4295" y="4273363"/>
              <a:ext cx="648000" cy="648000"/>
            </a:xfrm>
            <a:prstGeom prst="rect">
              <a:avLst/>
            </a:prstGeom>
          </p:spPr>
        </p:pic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C3E8BBE5-8BD6-48D1-8154-773045584300}"/>
                </a:ext>
              </a:extLst>
            </p:cNvPr>
            <p:cNvSpPr txBox="1"/>
            <p:nvPr/>
          </p:nvSpPr>
          <p:spPr>
            <a:xfrm>
              <a:off x="4100657" y="4866206"/>
              <a:ext cx="8610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ciphertext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C896B532-CF55-4F97-8BFD-EDB314100FAD}"/>
              </a:ext>
            </a:extLst>
          </p:cNvPr>
          <p:cNvCxnSpPr>
            <a:cxnSpLocks/>
          </p:cNvCxnSpPr>
          <p:nvPr/>
        </p:nvCxnSpPr>
        <p:spPr>
          <a:xfrm>
            <a:off x="4649325" y="4022529"/>
            <a:ext cx="288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2394E65D-EBCD-4F38-9489-6B73FEFB1B4A}"/>
              </a:ext>
            </a:extLst>
          </p:cNvPr>
          <p:cNvCxnSpPr>
            <a:cxnSpLocks/>
          </p:cNvCxnSpPr>
          <p:nvPr/>
        </p:nvCxnSpPr>
        <p:spPr>
          <a:xfrm>
            <a:off x="7241050" y="4021894"/>
            <a:ext cx="288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484470FC-AB69-4314-82BA-36473EF713F1}"/>
              </a:ext>
            </a:extLst>
          </p:cNvPr>
          <p:cNvSpPr txBox="1"/>
          <p:nvPr/>
        </p:nvSpPr>
        <p:spPr>
          <a:xfrm>
            <a:off x="5732744" y="3485726"/>
            <a:ext cx="86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endParaRPr lang="zh-TW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76F81C5D-5C5F-40CB-A024-F603F984F882}"/>
              </a:ext>
            </a:extLst>
          </p:cNvPr>
          <p:cNvCxnSpPr>
            <a:stCxn id="29" idx="3"/>
            <a:endCxn id="33" idx="1"/>
          </p:cNvCxnSpPr>
          <p:nvPr/>
        </p:nvCxnSpPr>
        <p:spPr>
          <a:xfrm>
            <a:off x="5548002" y="4005134"/>
            <a:ext cx="103846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60FF06BF-E4E0-40C3-81A2-932E5B7B2093}"/>
              </a:ext>
            </a:extLst>
          </p:cNvPr>
          <p:cNvSpPr txBox="1"/>
          <p:nvPr/>
        </p:nvSpPr>
        <p:spPr>
          <a:xfrm>
            <a:off x="5500535" y="3998974"/>
            <a:ext cx="11760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transmission</a:t>
            </a:r>
            <a:endParaRPr lang="zh-TW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0" name="接點: 肘形 39">
            <a:extLst>
              <a:ext uri="{FF2B5EF4-FFF2-40B4-BE49-F238E27FC236}">
                <a16:creationId xmlns:a16="http://schemas.microsoft.com/office/drawing/2014/main" id="{A9B04430-A04F-4B42-BCAF-BEC1BF3BC5FB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6358168" y="3342618"/>
            <a:ext cx="1421881" cy="48213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接點: 肘形 40">
            <a:extLst>
              <a:ext uri="{FF2B5EF4-FFF2-40B4-BE49-F238E27FC236}">
                <a16:creationId xmlns:a16="http://schemas.microsoft.com/office/drawing/2014/main" id="{A93CA8EE-6B43-44F7-81A7-0C5239C4D46F}"/>
              </a:ext>
            </a:extLst>
          </p:cNvPr>
          <p:cNvCxnSpPr>
            <a:cxnSpLocks/>
            <a:endCxn id="21" idx="0"/>
          </p:cNvCxnSpPr>
          <p:nvPr/>
        </p:nvCxnSpPr>
        <p:spPr>
          <a:xfrm rot="10800000" flipV="1">
            <a:off x="4396290" y="3342618"/>
            <a:ext cx="1421878" cy="480824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圖片 41">
            <a:extLst>
              <a:ext uri="{FF2B5EF4-FFF2-40B4-BE49-F238E27FC236}">
                <a16:creationId xmlns:a16="http://schemas.microsoft.com/office/drawing/2014/main" id="{5295DF7A-01CE-45E5-BBCE-9A618090584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07986" y="3126540"/>
            <a:ext cx="360000" cy="360000"/>
          </a:xfrm>
          <a:prstGeom prst="rect">
            <a:avLst/>
          </a:prstGeom>
        </p:spPr>
      </p:pic>
      <p:sp>
        <p:nvSpPr>
          <p:cNvPr id="50" name="文字方塊 49">
            <a:extLst>
              <a:ext uri="{FF2B5EF4-FFF2-40B4-BE49-F238E27FC236}">
                <a16:creationId xmlns:a16="http://schemas.microsoft.com/office/drawing/2014/main" id="{80EC6954-A599-4CA3-B8A9-ECC1D8847D5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30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115614" y="22238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6"/>
              </a:solidFill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883839" cy="400110"/>
            <a:chOff x="568442" y="319364"/>
            <a:chExt cx="1883839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786323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AES Algorithm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137098A5-E892-4BFC-80CE-2C371E474EF8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7789641-18FA-610E-A0F8-1061E46CE2AA}"/>
              </a:ext>
            </a:extLst>
          </p:cNvPr>
          <p:cNvSpPr txBox="1"/>
          <p:nvPr/>
        </p:nvSpPr>
        <p:spPr>
          <a:xfrm>
            <a:off x="1070466" y="3965388"/>
            <a:ext cx="3871918" cy="1669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TW" b="1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Two important parts</a:t>
            </a:r>
            <a:r>
              <a:rPr lang="zh-TW" altLang="en-US" b="1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endParaRPr lang="en-US" altLang="zh-TW" b="1" kern="1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Key expansion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Message encryption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B26B4929-12A3-2D58-F618-25B54D7A06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608372"/>
              </p:ext>
            </p:extLst>
          </p:nvPr>
        </p:nvGraphicFramePr>
        <p:xfrm>
          <a:off x="1108185" y="1553003"/>
          <a:ext cx="3780000" cy="2160000"/>
        </p:xfrm>
        <a:graphic>
          <a:graphicData uri="http://schemas.openxmlformats.org/drawingml/2006/table">
            <a:tbl>
              <a:tblPr firstRow="1" firstCol="1" bandRow="1"/>
              <a:tblGrid>
                <a:gridCol w="2340000">
                  <a:extLst>
                    <a:ext uri="{9D8B030D-6E8A-4147-A177-3AD203B41FA5}">
                      <a16:colId xmlns:a16="http://schemas.microsoft.com/office/drawing/2014/main" val="163346947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484967499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AES-128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247842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Key size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128 bits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26822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Plaintext block size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128 bits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886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Number of rounds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10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395856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Round key size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128 bits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57908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Number of expanded keys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44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8030472"/>
                  </a:ext>
                </a:extLst>
              </a:tr>
            </a:tbl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CEA6FFAC-3021-09AE-89A9-133524882533}"/>
              </a:ext>
            </a:extLst>
          </p:cNvPr>
          <p:cNvSpPr/>
          <p:nvPr/>
        </p:nvSpPr>
        <p:spPr>
          <a:xfrm>
            <a:off x="8975961" y="552456"/>
            <a:ext cx="1440000" cy="57650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000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Expansion</a:t>
            </a:r>
            <a:endParaRPr lang="zh-TW" altLang="en-US" sz="10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A4C753E-EA25-3610-C4BF-41E017C1472B}"/>
              </a:ext>
            </a:extLst>
          </p:cNvPr>
          <p:cNvSpPr txBox="1"/>
          <p:nvPr/>
        </p:nvSpPr>
        <p:spPr>
          <a:xfrm>
            <a:off x="7481263" y="738707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AddRoundKey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BFDD9DFC-D4CE-DE39-C5B3-5A41F01512B8}"/>
              </a:ext>
            </a:extLst>
          </p:cNvPr>
          <p:cNvCxnSpPr>
            <a:cxnSpLocks/>
            <a:endCxn id="5" idx="3"/>
          </p:cNvCxnSpPr>
          <p:nvPr/>
        </p:nvCxnSpPr>
        <p:spPr>
          <a:xfrm flipH="1">
            <a:off x="8669263" y="855440"/>
            <a:ext cx="305016" cy="6378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6D1248A1-CADC-00AA-F80F-68E941E9841D}"/>
              </a:ext>
            </a:extLst>
          </p:cNvPr>
          <p:cNvSpPr txBox="1"/>
          <p:nvPr/>
        </p:nvSpPr>
        <p:spPr>
          <a:xfrm>
            <a:off x="7481272" y="1274883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SubBytes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D82FC46-A33D-86B1-92DE-1622F2DD8117}"/>
              </a:ext>
            </a:extLst>
          </p:cNvPr>
          <p:cNvSpPr txBox="1"/>
          <p:nvPr/>
        </p:nvSpPr>
        <p:spPr>
          <a:xfrm>
            <a:off x="7481272" y="1660535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ShiftRows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36B5767-A894-949C-ABB9-55B4DD12CBCC}"/>
              </a:ext>
            </a:extLst>
          </p:cNvPr>
          <p:cNvSpPr txBox="1"/>
          <p:nvPr/>
        </p:nvSpPr>
        <p:spPr>
          <a:xfrm>
            <a:off x="7481272" y="2044582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MisColumns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CD063936-4340-4875-8F30-B7FBA86DB5C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8075272" y="1521104"/>
            <a:ext cx="0" cy="139431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A6763D92-1573-EFCD-A6D4-EAFE2523843D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8075272" y="1906756"/>
            <a:ext cx="0" cy="137826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7976B72-F8DF-B35C-108E-671D6A42B114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8075263" y="984928"/>
            <a:ext cx="9" cy="289955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B52AAF1-876E-5D2F-F000-3897E65124D1}"/>
              </a:ext>
            </a:extLst>
          </p:cNvPr>
          <p:cNvSpPr txBox="1"/>
          <p:nvPr/>
        </p:nvSpPr>
        <p:spPr>
          <a:xfrm>
            <a:off x="7481272" y="2429347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AddRoundKey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AAF697D3-62DD-C123-E16E-4FCFCA144049}"/>
              </a:ext>
            </a:extLst>
          </p:cNvPr>
          <p:cNvCxnSpPr>
            <a:cxnSpLocks/>
            <a:endCxn id="13" idx="3"/>
          </p:cNvCxnSpPr>
          <p:nvPr/>
        </p:nvCxnSpPr>
        <p:spPr>
          <a:xfrm flipH="1">
            <a:off x="8669272" y="2546080"/>
            <a:ext cx="305008" cy="6378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330ECF2A-9BC7-3FB6-5BA8-200F96EBD4F9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8075272" y="2290803"/>
            <a:ext cx="0" cy="138544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4496F465-C46C-1C92-7860-A97BAC2F239E}"/>
              </a:ext>
            </a:extLst>
          </p:cNvPr>
          <p:cNvSpPr/>
          <p:nvPr/>
        </p:nvSpPr>
        <p:spPr>
          <a:xfrm>
            <a:off x="7354009" y="1160767"/>
            <a:ext cx="1440063" cy="1608133"/>
          </a:xfrm>
          <a:prstGeom prst="rect">
            <a:avLst/>
          </a:prstGeom>
          <a:noFill/>
          <a:ln w="190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1853350C-AA83-F73C-0DBE-8BB9E3F1BEAE}"/>
              </a:ext>
            </a:extLst>
          </p:cNvPr>
          <p:cNvSpPr txBox="1"/>
          <p:nvPr/>
        </p:nvSpPr>
        <p:spPr>
          <a:xfrm flipV="1">
            <a:off x="7015455" y="1341214"/>
            <a:ext cx="338554" cy="121368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TW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Round 1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7F80F7C-3E93-9069-142E-B3E8464DE1F2}"/>
              </a:ext>
            </a:extLst>
          </p:cNvPr>
          <p:cNvSpPr txBox="1"/>
          <p:nvPr/>
        </p:nvSpPr>
        <p:spPr>
          <a:xfrm>
            <a:off x="7479743" y="5127572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SubBytes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BB746F95-6DB4-519E-BEFE-E566A132399D}"/>
              </a:ext>
            </a:extLst>
          </p:cNvPr>
          <p:cNvSpPr txBox="1"/>
          <p:nvPr/>
        </p:nvSpPr>
        <p:spPr>
          <a:xfrm>
            <a:off x="7479743" y="5513224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ShiftRows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207B9D63-90D5-6897-B899-EFD098DE3BAB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8073743" y="5373793"/>
            <a:ext cx="0" cy="139431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CA30B702-D68A-7DE9-BDE9-C0C500682695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8074040" y="2675568"/>
            <a:ext cx="1232" cy="199639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9CC90184-9A73-4961-3556-9B78D2340577}"/>
              </a:ext>
            </a:extLst>
          </p:cNvPr>
          <p:cNvSpPr txBox="1"/>
          <p:nvPr/>
        </p:nvSpPr>
        <p:spPr>
          <a:xfrm>
            <a:off x="7479743" y="5898296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AddRoundKey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75E7E172-7661-E1E4-8BB6-61D9F8026FCF}"/>
              </a:ext>
            </a:extLst>
          </p:cNvPr>
          <p:cNvCxnSpPr>
            <a:cxnSpLocks/>
            <a:endCxn id="22" idx="3"/>
          </p:cNvCxnSpPr>
          <p:nvPr/>
        </p:nvCxnSpPr>
        <p:spPr>
          <a:xfrm flipH="1">
            <a:off x="8667743" y="6015029"/>
            <a:ext cx="306536" cy="6378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F10CBAFE-FA86-B248-9B21-7B9797AD0650}"/>
              </a:ext>
            </a:extLst>
          </p:cNvPr>
          <p:cNvCxnSpPr>
            <a:cxnSpLocks/>
            <a:stCxn id="19" idx="2"/>
            <a:endCxn id="22" idx="0"/>
          </p:cNvCxnSpPr>
          <p:nvPr/>
        </p:nvCxnSpPr>
        <p:spPr>
          <a:xfrm>
            <a:off x="8073743" y="5759445"/>
            <a:ext cx="0" cy="138851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55121E88-780C-5EC5-776E-AA5BB8B8F4FE}"/>
              </a:ext>
            </a:extLst>
          </p:cNvPr>
          <p:cNvSpPr/>
          <p:nvPr/>
        </p:nvSpPr>
        <p:spPr>
          <a:xfrm>
            <a:off x="7354385" y="5015596"/>
            <a:ext cx="1440063" cy="1222788"/>
          </a:xfrm>
          <a:prstGeom prst="rect">
            <a:avLst/>
          </a:prstGeom>
          <a:noFill/>
          <a:ln w="190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117DF839-D4E4-0690-6334-E73C98677F95}"/>
                  </a:ext>
                </a:extLst>
              </p:cNvPr>
              <p:cNvSpPr txBox="1"/>
              <p:nvPr/>
            </p:nvSpPr>
            <p:spPr>
              <a:xfrm flipV="1">
                <a:off x="7015688" y="5020166"/>
                <a:ext cx="338554" cy="1213686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pPr algn="ctr"/>
                <a:r>
                  <a:rPr lang="en-US" altLang="zh-TW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Round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sz="1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N</m:t>
                    </m:r>
                  </m:oMath>
                </a14:m>
                <a:r>
                  <a:rPr lang="en-US" altLang="zh-TW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</a:t>
                </a:r>
                <a:endParaRPr lang="zh-TW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117DF839-D4E4-0690-6334-E73C98677F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V="1">
                <a:off x="7015688" y="5020166"/>
                <a:ext cx="338554" cy="12136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文字方塊 26">
            <a:extLst>
              <a:ext uri="{FF2B5EF4-FFF2-40B4-BE49-F238E27FC236}">
                <a16:creationId xmlns:a16="http://schemas.microsoft.com/office/drawing/2014/main" id="{FFC0262F-BCBE-425F-8DE3-7E3C9C6C536E}"/>
              </a:ext>
            </a:extLst>
          </p:cNvPr>
          <p:cNvSpPr txBox="1"/>
          <p:nvPr/>
        </p:nvSpPr>
        <p:spPr>
          <a:xfrm>
            <a:off x="7479743" y="3437520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SubBytes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CE598C87-740E-ADA0-DA90-60510F389BB1}"/>
              </a:ext>
            </a:extLst>
          </p:cNvPr>
          <p:cNvSpPr txBox="1"/>
          <p:nvPr/>
        </p:nvSpPr>
        <p:spPr>
          <a:xfrm>
            <a:off x="7479743" y="3823172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ShiftRows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85642EFE-DA70-96C2-F760-27665AA07C5E}"/>
              </a:ext>
            </a:extLst>
          </p:cNvPr>
          <p:cNvSpPr txBox="1"/>
          <p:nvPr/>
        </p:nvSpPr>
        <p:spPr>
          <a:xfrm>
            <a:off x="7479743" y="4207218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MisColumns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109B6C5C-529F-7675-24CF-D7F866C2989E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>
            <a:off x="8073743" y="3683741"/>
            <a:ext cx="0" cy="139431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CD9BCBD4-7717-7678-A5E0-77CE3FEA8489}"/>
              </a:ext>
            </a:extLst>
          </p:cNvPr>
          <p:cNvCxnSpPr>
            <a:stCxn id="28" idx="2"/>
            <a:endCxn id="29" idx="0"/>
          </p:cNvCxnSpPr>
          <p:nvPr/>
        </p:nvCxnSpPr>
        <p:spPr>
          <a:xfrm>
            <a:off x="8073743" y="4069393"/>
            <a:ext cx="0" cy="137825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3015CFC6-8127-201B-4BFD-D0170A326761}"/>
              </a:ext>
            </a:extLst>
          </p:cNvPr>
          <p:cNvSpPr txBox="1"/>
          <p:nvPr/>
        </p:nvSpPr>
        <p:spPr>
          <a:xfrm>
            <a:off x="7479743" y="4591983"/>
            <a:ext cx="1188000" cy="2462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AddRoundKey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C9AB54AE-9FF7-3E44-18FF-4D01DC7A1229}"/>
              </a:ext>
            </a:extLst>
          </p:cNvPr>
          <p:cNvCxnSpPr>
            <a:cxnSpLocks/>
            <a:endCxn id="33" idx="3"/>
          </p:cNvCxnSpPr>
          <p:nvPr/>
        </p:nvCxnSpPr>
        <p:spPr>
          <a:xfrm flipH="1">
            <a:off x="8667743" y="4708715"/>
            <a:ext cx="306536" cy="6379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F70FDE82-CEF8-BD1A-8C14-1638F2C006AD}"/>
              </a:ext>
            </a:extLst>
          </p:cNvPr>
          <p:cNvCxnSpPr>
            <a:stCxn id="29" idx="2"/>
            <a:endCxn id="33" idx="0"/>
          </p:cNvCxnSpPr>
          <p:nvPr/>
        </p:nvCxnSpPr>
        <p:spPr>
          <a:xfrm>
            <a:off x="8073743" y="4453439"/>
            <a:ext cx="0" cy="138544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0C64EA41-E2C8-3BE9-5F46-A208D239A11D}"/>
              </a:ext>
            </a:extLst>
          </p:cNvPr>
          <p:cNvSpPr/>
          <p:nvPr/>
        </p:nvSpPr>
        <p:spPr>
          <a:xfrm>
            <a:off x="7354385" y="3323403"/>
            <a:ext cx="1440063" cy="1608133"/>
          </a:xfrm>
          <a:prstGeom prst="rect">
            <a:avLst/>
          </a:prstGeom>
          <a:noFill/>
          <a:ln w="190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字方塊 36">
                <a:extLst>
                  <a:ext uri="{FF2B5EF4-FFF2-40B4-BE49-F238E27FC236}">
                    <a16:creationId xmlns:a16="http://schemas.microsoft.com/office/drawing/2014/main" id="{D6539F29-86D9-AA42-91A0-CEEAD7B902E9}"/>
                  </a:ext>
                </a:extLst>
              </p:cNvPr>
              <p:cNvSpPr txBox="1"/>
              <p:nvPr/>
            </p:nvSpPr>
            <p:spPr>
              <a:xfrm flipV="1">
                <a:off x="7015831" y="3520627"/>
                <a:ext cx="338554" cy="1213686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pPr algn="ctr"/>
                <a:r>
                  <a:rPr lang="en-US" altLang="zh-TW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Round (</a:t>
                </a:r>
                <a14:m>
                  <m:oMath xmlns:m="http://schemas.openxmlformats.org/officeDocument/2006/math">
                    <m:r>
                      <a:rPr lang="en-US" altLang="zh-TW" sz="1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𝑁𝑟</m:t>
                    </m:r>
                    <m:r>
                      <a:rPr lang="en-US" altLang="zh-TW" sz="1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−1</m:t>
                    </m:r>
                  </m:oMath>
                </a14:m>
                <a:r>
                  <a:rPr lang="en-US" altLang="zh-TW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zh-TW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7" name="文字方塊 36">
                <a:extLst>
                  <a:ext uri="{FF2B5EF4-FFF2-40B4-BE49-F238E27FC236}">
                    <a16:creationId xmlns:a16="http://schemas.microsoft.com/office/drawing/2014/main" id="{D6539F29-86D9-AA42-91A0-CEEAD7B902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V="1">
                <a:off x="7015831" y="3520627"/>
                <a:ext cx="338554" cy="121368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EFFC689C-27C2-992A-4BAC-4957D8A51B38}"/>
              </a:ext>
            </a:extLst>
          </p:cNvPr>
          <p:cNvCxnSpPr>
            <a:cxnSpLocks/>
            <a:stCxn id="33" idx="2"/>
            <a:endCxn id="18" idx="0"/>
          </p:cNvCxnSpPr>
          <p:nvPr/>
        </p:nvCxnSpPr>
        <p:spPr>
          <a:xfrm>
            <a:off x="8073743" y="4838204"/>
            <a:ext cx="0" cy="289368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002C635F-0C8E-CF55-380E-E8138FB28A96}"/>
              </a:ext>
            </a:extLst>
          </p:cNvPr>
          <p:cNvCxnSpPr>
            <a:cxnSpLocks/>
            <a:endCxn id="27" idx="0"/>
          </p:cNvCxnSpPr>
          <p:nvPr/>
        </p:nvCxnSpPr>
        <p:spPr>
          <a:xfrm>
            <a:off x="8073743" y="3225125"/>
            <a:ext cx="0" cy="212395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DB36F7FC-0FCA-F9FA-457F-F23F0CB90162}"/>
              </a:ext>
            </a:extLst>
          </p:cNvPr>
          <p:cNvSpPr txBox="1"/>
          <p:nvPr/>
        </p:nvSpPr>
        <p:spPr>
          <a:xfrm>
            <a:off x="7940986" y="2890735"/>
            <a:ext cx="338554" cy="31083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TW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zh-TW" alt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CA617F9E-6757-F591-4132-D342B2641217}"/>
              </a:ext>
            </a:extLst>
          </p:cNvPr>
          <p:cNvCxnSpPr>
            <a:cxnSpLocks/>
          </p:cNvCxnSpPr>
          <p:nvPr/>
        </p:nvCxnSpPr>
        <p:spPr>
          <a:xfrm>
            <a:off x="8074040" y="421910"/>
            <a:ext cx="761" cy="308757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BE0F7F8B-6388-BF7B-6FE8-3863C5EA13CD}"/>
              </a:ext>
            </a:extLst>
          </p:cNvPr>
          <p:cNvSpPr txBox="1"/>
          <p:nvPr/>
        </p:nvSpPr>
        <p:spPr>
          <a:xfrm>
            <a:off x="7754542" y="196484"/>
            <a:ext cx="6399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3" name="直線單箭頭接點 42">
            <a:extLst>
              <a:ext uri="{FF2B5EF4-FFF2-40B4-BE49-F238E27FC236}">
                <a16:creationId xmlns:a16="http://schemas.microsoft.com/office/drawing/2014/main" id="{CDD101FE-9F3E-DBCF-C23B-F2DEEF8E984E}"/>
              </a:ext>
            </a:extLst>
          </p:cNvPr>
          <p:cNvCxnSpPr>
            <a:cxnSpLocks/>
            <a:stCxn id="44" idx="2"/>
            <a:endCxn id="4" idx="0"/>
          </p:cNvCxnSpPr>
          <p:nvPr/>
        </p:nvCxnSpPr>
        <p:spPr>
          <a:xfrm>
            <a:off x="9695253" y="442642"/>
            <a:ext cx="708" cy="109814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80D41162-760E-DCF3-F25E-9DFA69328D88}"/>
              </a:ext>
            </a:extLst>
          </p:cNvPr>
          <p:cNvSpPr txBox="1"/>
          <p:nvPr/>
        </p:nvSpPr>
        <p:spPr>
          <a:xfrm>
            <a:off x="9495519" y="196421"/>
            <a:ext cx="3994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09DE42AD-FCF4-55E5-DD53-A7B7E2602FBC}"/>
              </a:ext>
            </a:extLst>
          </p:cNvPr>
          <p:cNvSpPr txBox="1"/>
          <p:nvPr/>
        </p:nvSpPr>
        <p:spPr>
          <a:xfrm>
            <a:off x="7419097" y="6441776"/>
            <a:ext cx="13106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95B0F23F-1211-E4F1-8C96-80C62BCCBBA2}"/>
              </a:ext>
            </a:extLst>
          </p:cNvPr>
          <p:cNvCxnSpPr>
            <a:stCxn id="22" idx="2"/>
            <a:endCxn id="45" idx="0"/>
          </p:cNvCxnSpPr>
          <p:nvPr/>
        </p:nvCxnSpPr>
        <p:spPr>
          <a:xfrm>
            <a:off x="8073743" y="6144517"/>
            <a:ext cx="674" cy="297259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文字方塊 154">
            <a:extLst>
              <a:ext uri="{FF2B5EF4-FFF2-40B4-BE49-F238E27FC236}">
                <a16:creationId xmlns:a16="http://schemas.microsoft.com/office/drawing/2014/main" id="{D8F49FEE-3901-CA03-8076-660A69F3209A}"/>
              </a:ext>
            </a:extLst>
          </p:cNvPr>
          <p:cNvSpPr txBox="1"/>
          <p:nvPr/>
        </p:nvSpPr>
        <p:spPr>
          <a:xfrm>
            <a:off x="9400791" y="737763"/>
            <a:ext cx="585417" cy="246221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W[0, 3]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文字方塊 155">
            <a:extLst>
              <a:ext uri="{FF2B5EF4-FFF2-40B4-BE49-F238E27FC236}">
                <a16:creationId xmlns:a16="http://schemas.microsoft.com/office/drawing/2014/main" id="{6A6514A4-FD90-08A2-E134-8ED16B95DFD1}"/>
              </a:ext>
            </a:extLst>
          </p:cNvPr>
          <p:cNvSpPr txBox="1"/>
          <p:nvPr/>
        </p:nvSpPr>
        <p:spPr>
          <a:xfrm>
            <a:off x="9402904" y="2440950"/>
            <a:ext cx="585417" cy="246221"/>
          </a:xfrm>
          <a:prstGeom prst="rect">
            <a:avLst/>
          </a:prstGeom>
          <a:noFill/>
          <a:ln w="9525"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W[4, 7]</a:t>
            </a:r>
            <a:endParaRPr lang="zh-TW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文字方塊 156">
            <a:extLst>
              <a:ext uri="{FF2B5EF4-FFF2-40B4-BE49-F238E27FC236}">
                <a16:creationId xmlns:a16="http://schemas.microsoft.com/office/drawing/2014/main" id="{6B6E0A9D-A782-8396-99D8-63B744BF763B}"/>
              </a:ext>
            </a:extLst>
          </p:cNvPr>
          <p:cNvSpPr txBox="1"/>
          <p:nvPr/>
        </p:nvSpPr>
        <p:spPr>
          <a:xfrm>
            <a:off x="9004082" y="4603197"/>
            <a:ext cx="1382110" cy="246221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W[4(Nr-1</a:t>
            </a:r>
            <a:r>
              <a:rPr lang="en-US" altLang="zh-TW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4(Nr-1)+3]</a:t>
            </a:r>
          </a:p>
        </p:txBody>
      </p:sp>
      <p:sp>
        <p:nvSpPr>
          <p:cNvPr id="158" name="文字方塊 157">
            <a:extLst>
              <a:ext uri="{FF2B5EF4-FFF2-40B4-BE49-F238E27FC236}">
                <a16:creationId xmlns:a16="http://schemas.microsoft.com/office/drawing/2014/main" id="{B97B5997-FA34-A169-5706-C90DA80960AC}"/>
              </a:ext>
            </a:extLst>
          </p:cNvPr>
          <p:cNvSpPr txBox="1"/>
          <p:nvPr/>
        </p:nvSpPr>
        <p:spPr>
          <a:xfrm>
            <a:off x="9199950" y="5910962"/>
            <a:ext cx="994183" cy="246221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W[4Nr</a:t>
            </a:r>
            <a:r>
              <a:rPr lang="en-US" altLang="zh-TW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4Nr+3]</a:t>
            </a:r>
          </a:p>
        </p:txBody>
      </p:sp>
    </p:spTree>
    <p:extLst>
      <p:ext uri="{BB962C8B-B14F-4D97-AF65-F5344CB8AC3E}">
        <p14:creationId xmlns:p14="http://schemas.microsoft.com/office/powerpoint/2010/main" val="256453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9" grpId="0" animBg="1"/>
      <p:bldP spid="13" grpId="0" animBg="1"/>
      <p:bldP spid="16" grpId="0" animBg="1"/>
      <p:bldP spid="17" grpId="0"/>
      <p:bldP spid="18" grpId="0" animBg="1"/>
      <p:bldP spid="19" grpId="0" animBg="1"/>
      <p:bldP spid="22" grpId="0" animBg="1"/>
      <p:bldP spid="25" grpId="0" animBg="1"/>
      <p:bldP spid="26" grpId="0"/>
      <p:bldP spid="27" grpId="0" animBg="1"/>
      <p:bldP spid="28" grpId="0" animBg="1"/>
      <p:bldP spid="29" grpId="0" animBg="1"/>
      <p:bldP spid="33" grpId="0" animBg="1"/>
      <p:bldP spid="36" grpId="0" animBg="1"/>
      <p:bldP spid="37" grpId="0"/>
      <p:bldP spid="40" grpId="0"/>
      <p:bldP spid="42" grpId="0"/>
      <p:bldP spid="44" grpId="0"/>
      <p:bldP spid="45" grpId="0"/>
      <p:bldP spid="155" grpId="0"/>
      <p:bldP spid="156" grpId="0"/>
      <p:bldP spid="157" grpId="0"/>
      <p:bldP spid="15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810648" cy="400110"/>
            <a:chOff x="568442" y="319364"/>
            <a:chExt cx="3810648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713132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AES Algorithm – Substitute Bytes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C9AA6521-9E71-4728-BE6E-57F5A3E181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4143038"/>
              </p:ext>
            </p:extLst>
          </p:nvPr>
        </p:nvGraphicFramePr>
        <p:xfrm>
          <a:off x="6241502" y="1118259"/>
          <a:ext cx="5624195" cy="5112190"/>
        </p:xfrm>
        <a:graphic>
          <a:graphicData uri="http://schemas.openxmlformats.org/drawingml/2006/table">
            <a:tbl>
              <a:tblPr firstRow="1" firstCol="1" bandRow="1"/>
              <a:tblGrid>
                <a:gridCol w="409575">
                  <a:extLst>
                    <a:ext uri="{9D8B030D-6E8A-4147-A177-3AD203B41FA5}">
                      <a16:colId xmlns:a16="http://schemas.microsoft.com/office/drawing/2014/main" val="4181970467"/>
                    </a:ext>
                  </a:extLst>
                </a:gridCol>
                <a:gridCol w="318135">
                  <a:extLst>
                    <a:ext uri="{9D8B030D-6E8A-4147-A177-3AD203B41FA5}">
                      <a16:colId xmlns:a16="http://schemas.microsoft.com/office/drawing/2014/main" val="1244115158"/>
                    </a:ext>
                  </a:extLst>
                </a:gridCol>
                <a:gridCol w="318135">
                  <a:extLst>
                    <a:ext uri="{9D8B030D-6E8A-4147-A177-3AD203B41FA5}">
                      <a16:colId xmlns:a16="http://schemas.microsoft.com/office/drawing/2014/main" val="388072602"/>
                    </a:ext>
                  </a:extLst>
                </a:gridCol>
                <a:gridCol w="318135">
                  <a:extLst>
                    <a:ext uri="{9D8B030D-6E8A-4147-A177-3AD203B41FA5}">
                      <a16:colId xmlns:a16="http://schemas.microsoft.com/office/drawing/2014/main" val="810473344"/>
                    </a:ext>
                  </a:extLst>
                </a:gridCol>
                <a:gridCol w="318135">
                  <a:extLst>
                    <a:ext uri="{9D8B030D-6E8A-4147-A177-3AD203B41FA5}">
                      <a16:colId xmlns:a16="http://schemas.microsoft.com/office/drawing/2014/main" val="3307396538"/>
                    </a:ext>
                  </a:extLst>
                </a:gridCol>
                <a:gridCol w="318135">
                  <a:extLst>
                    <a:ext uri="{9D8B030D-6E8A-4147-A177-3AD203B41FA5}">
                      <a16:colId xmlns:a16="http://schemas.microsoft.com/office/drawing/2014/main" val="3280219430"/>
                    </a:ext>
                  </a:extLst>
                </a:gridCol>
                <a:gridCol w="318135">
                  <a:extLst>
                    <a:ext uri="{9D8B030D-6E8A-4147-A177-3AD203B41FA5}">
                      <a16:colId xmlns:a16="http://schemas.microsoft.com/office/drawing/2014/main" val="321418528"/>
                    </a:ext>
                  </a:extLst>
                </a:gridCol>
                <a:gridCol w="318135">
                  <a:extLst>
                    <a:ext uri="{9D8B030D-6E8A-4147-A177-3AD203B41FA5}">
                      <a16:colId xmlns:a16="http://schemas.microsoft.com/office/drawing/2014/main" val="2361529184"/>
                    </a:ext>
                  </a:extLst>
                </a:gridCol>
                <a:gridCol w="318135">
                  <a:extLst>
                    <a:ext uri="{9D8B030D-6E8A-4147-A177-3AD203B41FA5}">
                      <a16:colId xmlns:a16="http://schemas.microsoft.com/office/drawing/2014/main" val="2658451570"/>
                    </a:ext>
                  </a:extLst>
                </a:gridCol>
                <a:gridCol w="318135">
                  <a:extLst>
                    <a:ext uri="{9D8B030D-6E8A-4147-A177-3AD203B41FA5}">
                      <a16:colId xmlns:a16="http://schemas.microsoft.com/office/drawing/2014/main" val="1005935587"/>
                    </a:ext>
                  </a:extLst>
                </a:gridCol>
                <a:gridCol w="318135">
                  <a:extLst>
                    <a:ext uri="{9D8B030D-6E8A-4147-A177-3AD203B41FA5}">
                      <a16:colId xmlns:a16="http://schemas.microsoft.com/office/drawing/2014/main" val="1246392683"/>
                    </a:ext>
                  </a:extLst>
                </a:gridCol>
                <a:gridCol w="294640">
                  <a:extLst>
                    <a:ext uri="{9D8B030D-6E8A-4147-A177-3AD203B41FA5}">
                      <a16:colId xmlns:a16="http://schemas.microsoft.com/office/drawing/2014/main" val="1543479306"/>
                    </a:ext>
                  </a:extLst>
                </a:gridCol>
                <a:gridCol w="294640">
                  <a:extLst>
                    <a:ext uri="{9D8B030D-6E8A-4147-A177-3AD203B41FA5}">
                      <a16:colId xmlns:a16="http://schemas.microsoft.com/office/drawing/2014/main" val="3248865450"/>
                    </a:ext>
                  </a:extLst>
                </a:gridCol>
                <a:gridCol w="294640">
                  <a:extLst>
                    <a:ext uri="{9D8B030D-6E8A-4147-A177-3AD203B41FA5}">
                      <a16:colId xmlns:a16="http://schemas.microsoft.com/office/drawing/2014/main" val="1982519643"/>
                    </a:ext>
                  </a:extLst>
                </a:gridCol>
                <a:gridCol w="294640">
                  <a:extLst>
                    <a:ext uri="{9D8B030D-6E8A-4147-A177-3AD203B41FA5}">
                      <a16:colId xmlns:a16="http://schemas.microsoft.com/office/drawing/2014/main" val="445079583"/>
                    </a:ext>
                  </a:extLst>
                </a:gridCol>
                <a:gridCol w="294640">
                  <a:extLst>
                    <a:ext uri="{9D8B030D-6E8A-4147-A177-3AD203B41FA5}">
                      <a16:colId xmlns:a16="http://schemas.microsoft.com/office/drawing/2014/main" val="3969824137"/>
                    </a:ext>
                  </a:extLst>
                </a:gridCol>
                <a:gridCol w="280035">
                  <a:extLst>
                    <a:ext uri="{9D8B030D-6E8A-4147-A177-3AD203B41FA5}">
                      <a16:colId xmlns:a16="http://schemas.microsoft.com/office/drawing/2014/main" val="1596297243"/>
                    </a:ext>
                  </a:extLst>
                </a:gridCol>
                <a:gridCol w="280035">
                  <a:extLst>
                    <a:ext uri="{9D8B030D-6E8A-4147-A177-3AD203B41FA5}">
                      <a16:colId xmlns:a16="http://schemas.microsoft.com/office/drawing/2014/main" val="4004514067"/>
                    </a:ext>
                  </a:extLst>
                </a:gridCol>
              </a:tblGrid>
              <a:tr h="288290">
                <a:tc rowSpan="2"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S-box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16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Column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694346"/>
                  </a:ext>
                </a:extLst>
              </a:tr>
              <a:tr h="215900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9584751"/>
                  </a:ext>
                </a:extLst>
              </a:tr>
              <a:tr h="288000">
                <a:tc rowSpan="16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Row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63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77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040758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9592964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1254597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7467538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8043572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5336038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85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093729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6009796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5364034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3328162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9379961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f4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8961994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8a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437213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2167457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3641199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8c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2d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0f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b0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bb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16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2613618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1BB9FCB1-BF03-4DB5-9B81-D8A16C6DA54B}"/>
              </a:ext>
            </a:extLst>
          </p:cNvPr>
          <p:cNvGraphicFramePr>
            <a:graphicFrameLocks noGrp="1"/>
          </p:cNvGraphicFramePr>
          <p:nvPr/>
        </p:nvGraphicFramePr>
        <p:xfrm>
          <a:off x="803857" y="4929207"/>
          <a:ext cx="2541944" cy="3081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7743">
                  <a:extLst>
                    <a:ext uri="{9D8B030D-6E8A-4147-A177-3AD203B41FA5}">
                      <a16:colId xmlns:a16="http://schemas.microsoft.com/office/drawing/2014/main" val="1387419297"/>
                    </a:ext>
                  </a:extLst>
                </a:gridCol>
                <a:gridCol w="317743">
                  <a:extLst>
                    <a:ext uri="{9D8B030D-6E8A-4147-A177-3AD203B41FA5}">
                      <a16:colId xmlns:a16="http://schemas.microsoft.com/office/drawing/2014/main" val="3580713510"/>
                    </a:ext>
                  </a:extLst>
                </a:gridCol>
                <a:gridCol w="317743">
                  <a:extLst>
                    <a:ext uri="{9D8B030D-6E8A-4147-A177-3AD203B41FA5}">
                      <a16:colId xmlns:a16="http://schemas.microsoft.com/office/drawing/2014/main" val="1889417006"/>
                    </a:ext>
                  </a:extLst>
                </a:gridCol>
                <a:gridCol w="317743">
                  <a:extLst>
                    <a:ext uri="{9D8B030D-6E8A-4147-A177-3AD203B41FA5}">
                      <a16:colId xmlns:a16="http://schemas.microsoft.com/office/drawing/2014/main" val="65687758"/>
                    </a:ext>
                  </a:extLst>
                </a:gridCol>
                <a:gridCol w="317743">
                  <a:extLst>
                    <a:ext uri="{9D8B030D-6E8A-4147-A177-3AD203B41FA5}">
                      <a16:colId xmlns:a16="http://schemas.microsoft.com/office/drawing/2014/main" val="384589020"/>
                    </a:ext>
                  </a:extLst>
                </a:gridCol>
                <a:gridCol w="317743">
                  <a:extLst>
                    <a:ext uri="{9D8B030D-6E8A-4147-A177-3AD203B41FA5}">
                      <a16:colId xmlns:a16="http://schemas.microsoft.com/office/drawing/2014/main" val="1445638129"/>
                    </a:ext>
                  </a:extLst>
                </a:gridCol>
                <a:gridCol w="317743">
                  <a:extLst>
                    <a:ext uri="{9D8B030D-6E8A-4147-A177-3AD203B41FA5}">
                      <a16:colId xmlns:a16="http://schemas.microsoft.com/office/drawing/2014/main" val="4003552822"/>
                    </a:ext>
                  </a:extLst>
                </a:gridCol>
                <a:gridCol w="317743">
                  <a:extLst>
                    <a:ext uri="{9D8B030D-6E8A-4147-A177-3AD203B41FA5}">
                      <a16:colId xmlns:a16="http://schemas.microsoft.com/office/drawing/2014/main" val="3427025888"/>
                    </a:ext>
                  </a:extLst>
                </a:gridCol>
              </a:tblGrid>
              <a:tr h="30817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9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b7</a:t>
                      </a:r>
                      <a:endParaRPr lang="zh-TW" altLang="en-US" sz="900" dirty="0">
                        <a:latin typeface="Cambria Math" panose="02040503050406030204" pitchFamily="18" charset="0"/>
                      </a:endParaRPr>
                    </a:p>
                  </a:txBody>
                  <a:tcPr marT="45719" marB="4571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9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b6</a:t>
                      </a:r>
                      <a:endParaRPr lang="zh-TW" altLang="en-US" sz="900" dirty="0">
                        <a:latin typeface="Cambria Math" panose="02040503050406030204" pitchFamily="18" charset="0"/>
                      </a:endParaRPr>
                    </a:p>
                  </a:txBody>
                  <a:tcPr marT="45719" marB="4571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9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b5</a:t>
                      </a:r>
                      <a:endParaRPr lang="zh-TW" altLang="en-US" sz="900" dirty="0">
                        <a:latin typeface="Cambria Math" panose="02040503050406030204" pitchFamily="18" charset="0"/>
                      </a:endParaRPr>
                    </a:p>
                  </a:txBody>
                  <a:tcPr marT="45719" marB="4571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9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b4</a:t>
                      </a:r>
                      <a:endParaRPr lang="zh-TW" altLang="en-US" sz="900" dirty="0">
                        <a:latin typeface="Cambria Math" panose="02040503050406030204" pitchFamily="18" charset="0"/>
                      </a:endParaRPr>
                    </a:p>
                  </a:txBody>
                  <a:tcPr marT="45719" marB="4571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9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b3</a:t>
                      </a:r>
                      <a:endParaRPr lang="zh-TW" altLang="en-US" sz="900" dirty="0">
                        <a:latin typeface="Cambria Math" panose="02040503050406030204" pitchFamily="18" charset="0"/>
                      </a:endParaRPr>
                    </a:p>
                  </a:txBody>
                  <a:tcPr marT="45719" marB="4571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9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b2</a:t>
                      </a:r>
                      <a:endParaRPr lang="zh-TW" altLang="en-US" sz="900" dirty="0">
                        <a:latin typeface="Cambria Math" panose="02040503050406030204" pitchFamily="18" charset="0"/>
                      </a:endParaRPr>
                    </a:p>
                  </a:txBody>
                  <a:tcPr marT="45719" marB="4571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9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b1</a:t>
                      </a:r>
                      <a:endParaRPr lang="zh-TW" altLang="en-US" sz="900" dirty="0">
                        <a:latin typeface="Cambria Math" panose="02040503050406030204" pitchFamily="18" charset="0"/>
                      </a:endParaRPr>
                    </a:p>
                  </a:txBody>
                  <a:tcPr marT="45719" marB="4571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9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b0</a:t>
                      </a:r>
                      <a:endParaRPr lang="zh-TW" altLang="en-US" sz="900" dirty="0">
                        <a:latin typeface="Cambria Math" panose="02040503050406030204" pitchFamily="18" charset="0"/>
                      </a:endParaRPr>
                    </a:p>
                  </a:txBody>
                  <a:tcPr marT="45719" marB="4571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2508236"/>
                  </a:ext>
                </a:extLst>
              </a:tr>
            </a:tbl>
          </a:graphicData>
        </a:graphic>
      </p:graphicFrame>
      <p:sp>
        <p:nvSpPr>
          <p:cNvPr id="11" name="文字方塊 10">
            <a:extLst>
              <a:ext uri="{FF2B5EF4-FFF2-40B4-BE49-F238E27FC236}">
                <a16:creationId xmlns:a16="http://schemas.microsoft.com/office/drawing/2014/main" id="{4EBB8626-6D67-44AB-8AD2-19F07A7B7B1A}"/>
              </a:ext>
            </a:extLst>
          </p:cNvPr>
          <p:cNvSpPr txBox="1"/>
          <p:nvPr/>
        </p:nvSpPr>
        <p:spPr>
          <a:xfrm>
            <a:off x="1786128" y="4499841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r>
              <a:rPr lang="en-US" altLang="zh-TW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(r , c)</a:t>
            </a:r>
            <a:endParaRPr lang="zh-TW" altLang="en-US" baseline="-25000" dirty="0">
              <a:latin typeface="Cambria Math" panose="020405030504060302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1238B5C-1807-41CD-AEAC-950548D59490}"/>
              </a:ext>
            </a:extLst>
          </p:cNvPr>
          <p:cNvSpPr/>
          <p:nvPr/>
        </p:nvSpPr>
        <p:spPr>
          <a:xfrm>
            <a:off x="4115860" y="4482605"/>
            <a:ext cx="1080001" cy="1080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S-box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FFA6F4A-68AF-4796-BF5A-BAC38C45BD79}"/>
              </a:ext>
            </a:extLst>
          </p:cNvPr>
          <p:cNvSpPr txBox="1"/>
          <p:nvPr/>
        </p:nvSpPr>
        <p:spPr>
          <a:xfrm>
            <a:off x="4510325" y="4172556"/>
            <a:ext cx="28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endParaRPr lang="zh-TW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左大括弧 13">
            <a:extLst>
              <a:ext uri="{FF2B5EF4-FFF2-40B4-BE49-F238E27FC236}">
                <a16:creationId xmlns:a16="http://schemas.microsoft.com/office/drawing/2014/main" id="{DF7555AD-A0D0-4CC2-B02E-E1A606FFB99F}"/>
              </a:ext>
            </a:extLst>
          </p:cNvPr>
          <p:cNvSpPr/>
          <p:nvPr/>
        </p:nvSpPr>
        <p:spPr>
          <a:xfrm rot="16200000">
            <a:off x="1394498" y="4795415"/>
            <a:ext cx="144940" cy="1142252"/>
          </a:xfrm>
          <a:prstGeom prst="leftBrace">
            <a:avLst>
              <a:gd name="adj1" fmla="val 76152"/>
              <a:gd name="adj2" fmla="val 5000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sz="1801"/>
          </a:p>
        </p:txBody>
      </p:sp>
      <p:sp>
        <p:nvSpPr>
          <p:cNvPr id="15" name="左大括弧 14">
            <a:extLst>
              <a:ext uri="{FF2B5EF4-FFF2-40B4-BE49-F238E27FC236}">
                <a16:creationId xmlns:a16="http://schemas.microsoft.com/office/drawing/2014/main" id="{0DCBAAFF-88BE-4705-8F81-181B13B0C70A}"/>
              </a:ext>
            </a:extLst>
          </p:cNvPr>
          <p:cNvSpPr/>
          <p:nvPr/>
        </p:nvSpPr>
        <p:spPr>
          <a:xfrm rot="16200000">
            <a:off x="2611696" y="4794295"/>
            <a:ext cx="144940" cy="1142252"/>
          </a:xfrm>
          <a:prstGeom prst="leftBrace">
            <a:avLst>
              <a:gd name="adj1" fmla="val 76152"/>
              <a:gd name="adj2" fmla="val 5000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sz="1801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A46279C2-5599-42FB-9DD5-23C1642FD43D}"/>
              </a:ext>
            </a:extLst>
          </p:cNvPr>
          <p:cNvSpPr txBox="1"/>
          <p:nvPr/>
        </p:nvSpPr>
        <p:spPr>
          <a:xfrm>
            <a:off x="2540538" y="5464150"/>
            <a:ext cx="2872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0D3CDFF-FB40-4A3A-B79C-0361259EEC81}"/>
              </a:ext>
            </a:extLst>
          </p:cNvPr>
          <p:cNvSpPr txBox="1"/>
          <p:nvPr/>
        </p:nvSpPr>
        <p:spPr>
          <a:xfrm>
            <a:off x="1322992" y="5464150"/>
            <a:ext cx="287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BFB8EF61-539D-45F1-BA04-F23FED10E545}"/>
              </a:ext>
            </a:extLst>
          </p:cNvPr>
          <p:cNvSpPr txBox="1"/>
          <p:nvPr/>
        </p:nvSpPr>
        <p:spPr>
          <a:xfrm>
            <a:off x="3825992" y="4870373"/>
            <a:ext cx="28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endParaRPr lang="zh-TW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D9F1428D-C123-4AFD-B6B0-AC226DC2AF1B}"/>
              </a:ext>
            </a:extLst>
          </p:cNvPr>
          <p:cNvGrpSpPr/>
          <p:nvPr/>
        </p:nvGrpSpPr>
        <p:grpSpPr>
          <a:xfrm>
            <a:off x="821117" y="2005816"/>
            <a:ext cx="1446303" cy="1445715"/>
            <a:chOff x="1263007" y="1711811"/>
            <a:chExt cx="1446303" cy="144571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id="{74802F96-C34E-40D2-B196-B8D97F795BE6}"/>
                    </a:ext>
                  </a:extLst>
                </p:cNvPr>
                <p:cNvSpPr/>
                <p:nvPr/>
              </p:nvSpPr>
              <p:spPr>
                <a:xfrm>
                  <a:off x="1263007" y="1711811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5" name="矩形 4">
                  <a:extLst>
                    <a:ext uri="{FF2B5EF4-FFF2-40B4-BE49-F238E27FC236}">
                      <a16:creationId xmlns:a16="http://schemas.microsoft.com/office/drawing/2014/main" id="{FD901DCF-EAF6-4F29-9C20-9E239BCC66D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63007" y="1711811"/>
                  <a:ext cx="360000" cy="36000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D71F9021-7C4F-4EE4-85AC-56DC39E77D99}"/>
                    </a:ext>
                  </a:extLst>
                </p:cNvPr>
                <p:cNvSpPr/>
                <p:nvPr/>
              </p:nvSpPr>
              <p:spPr>
                <a:xfrm>
                  <a:off x="1624324" y="1711811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8E276F06-ECD0-4A90-B4F1-0A4FE1CC1B3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4324" y="1711811"/>
                  <a:ext cx="360000" cy="36000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矩形 21">
                  <a:extLst>
                    <a:ext uri="{FF2B5EF4-FFF2-40B4-BE49-F238E27FC236}">
                      <a16:creationId xmlns:a16="http://schemas.microsoft.com/office/drawing/2014/main" id="{5BE0E085-7F1F-4A5D-A096-BB711AD6E68B}"/>
                    </a:ext>
                  </a:extLst>
                </p:cNvPr>
                <p:cNvSpPr/>
                <p:nvPr/>
              </p:nvSpPr>
              <p:spPr>
                <a:xfrm>
                  <a:off x="1986582" y="1711811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7" name="矩形 6">
                  <a:extLst>
                    <a:ext uri="{FF2B5EF4-FFF2-40B4-BE49-F238E27FC236}">
                      <a16:creationId xmlns:a16="http://schemas.microsoft.com/office/drawing/2014/main" id="{90519E9A-9611-44E5-9149-6C3DC378A21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86582" y="1711811"/>
                  <a:ext cx="360000" cy="36000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矩形 22">
                  <a:extLst>
                    <a:ext uri="{FF2B5EF4-FFF2-40B4-BE49-F238E27FC236}">
                      <a16:creationId xmlns:a16="http://schemas.microsoft.com/office/drawing/2014/main" id="{FD55A1E0-FF55-40E6-93F9-EDF9A487DFFC}"/>
                    </a:ext>
                  </a:extLst>
                </p:cNvPr>
                <p:cNvSpPr/>
                <p:nvPr/>
              </p:nvSpPr>
              <p:spPr>
                <a:xfrm>
                  <a:off x="2349310" y="1711811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8" name="矩形 7">
                  <a:extLst>
                    <a:ext uri="{FF2B5EF4-FFF2-40B4-BE49-F238E27FC236}">
                      <a16:creationId xmlns:a16="http://schemas.microsoft.com/office/drawing/2014/main" id="{A90752DD-A801-4AB0-92B8-628B6E07FA7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49310" y="1711811"/>
                  <a:ext cx="360000" cy="36000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BAF6EB25-D75A-4051-83CD-C953C40648F4}"/>
                    </a:ext>
                  </a:extLst>
                </p:cNvPr>
                <p:cNvSpPr/>
                <p:nvPr/>
              </p:nvSpPr>
              <p:spPr>
                <a:xfrm>
                  <a:off x="1263736" y="2073716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63B31E6D-4F91-4D80-8E4E-277D4B24925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63736" y="2073716"/>
                  <a:ext cx="360000" cy="36000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矩形 24">
                  <a:extLst>
                    <a:ext uri="{FF2B5EF4-FFF2-40B4-BE49-F238E27FC236}">
                      <a16:creationId xmlns:a16="http://schemas.microsoft.com/office/drawing/2014/main" id="{AF12B344-6CF1-4946-9430-70F5AA4A03C1}"/>
                    </a:ext>
                  </a:extLst>
                </p:cNvPr>
                <p:cNvSpPr/>
                <p:nvPr/>
              </p:nvSpPr>
              <p:spPr>
                <a:xfrm>
                  <a:off x="1987311" y="2073716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2" name="矩形 11">
                  <a:extLst>
                    <a:ext uri="{FF2B5EF4-FFF2-40B4-BE49-F238E27FC236}">
                      <a16:creationId xmlns:a16="http://schemas.microsoft.com/office/drawing/2014/main" id="{B9647812-1E65-4B45-8543-57DBA580179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87311" y="2073716"/>
                  <a:ext cx="360000" cy="36000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1766DADC-F316-46BB-A165-F4A49167A049}"/>
                    </a:ext>
                  </a:extLst>
                </p:cNvPr>
                <p:cNvSpPr/>
                <p:nvPr/>
              </p:nvSpPr>
              <p:spPr>
                <a:xfrm>
                  <a:off x="2348134" y="2073716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3" name="矩形 12">
                  <a:extLst>
                    <a:ext uri="{FF2B5EF4-FFF2-40B4-BE49-F238E27FC236}">
                      <a16:creationId xmlns:a16="http://schemas.microsoft.com/office/drawing/2014/main" id="{B72D2286-2DEE-49D6-A0F0-3A541613174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48134" y="2073716"/>
                  <a:ext cx="360000" cy="360000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矩形 26">
                  <a:extLst>
                    <a:ext uri="{FF2B5EF4-FFF2-40B4-BE49-F238E27FC236}">
                      <a16:creationId xmlns:a16="http://schemas.microsoft.com/office/drawing/2014/main" id="{A0F63B3F-42C0-42CE-8D9E-508B1F6E0E3E}"/>
                    </a:ext>
                  </a:extLst>
                </p:cNvPr>
                <p:cNvSpPr/>
                <p:nvPr/>
              </p:nvSpPr>
              <p:spPr>
                <a:xfrm>
                  <a:off x="1263736" y="2435621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4" name="矩形 13">
                  <a:extLst>
                    <a:ext uri="{FF2B5EF4-FFF2-40B4-BE49-F238E27FC236}">
                      <a16:creationId xmlns:a16="http://schemas.microsoft.com/office/drawing/2014/main" id="{9D09F69C-A7D6-44E7-9BF5-949250ECEAD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63736" y="2435621"/>
                  <a:ext cx="360000" cy="360000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矩形 27">
                  <a:extLst>
                    <a:ext uri="{FF2B5EF4-FFF2-40B4-BE49-F238E27FC236}">
                      <a16:creationId xmlns:a16="http://schemas.microsoft.com/office/drawing/2014/main" id="{271CA779-77B6-4190-B09B-54D94E271E6E}"/>
                    </a:ext>
                  </a:extLst>
                </p:cNvPr>
                <p:cNvSpPr/>
                <p:nvPr/>
              </p:nvSpPr>
              <p:spPr>
                <a:xfrm>
                  <a:off x="1625053" y="2435621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5" name="矩形 14">
                  <a:extLst>
                    <a:ext uri="{FF2B5EF4-FFF2-40B4-BE49-F238E27FC236}">
                      <a16:creationId xmlns:a16="http://schemas.microsoft.com/office/drawing/2014/main" id="{55CBEF99-65A4-49D4-AB09-D2910672B71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5053" y="2435621"/>
                  <a:ext cx="360000" cy="360000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矩形 28">
                  <a:extLst>
                    <a:ext uri="{FF2B5EF4-FFF2-40B4-BE49-F238E27FC236}">
                      <a16:creationId xmlns:a16="http://schemas.microsoft.com/office/drawing/2014/main" id="{6F21CDEB-9CD6-4818-A185-D30A4281F6CB}"/>
                    </a:ext>
                  </a:extLst>
                </p:cNvPr>
                <p:cNvSpPr/>
                <p:nvPr/>
              </p:nvSpPr>
              <p:spPr>
                <a:xfrm>
                  <a:off x="1987311" y="2435621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6" name="矩形 15">
                  <a:extLst>
                    <a:ext uri="{FF2B5EF4-FFF2-40B4-BE49-F238E27FC236}">
                      <a16:creationId xmlns:a16="http://schemas.microsoft.com/office/drawing/2014/main" id="{CC55605D-DE0B-432B-B371-D4C741F47AE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87311" y="2435621"/>
                  <a:ext cx="360000" cy="360000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矩形 30">
                  <a:extLst>
                    <a:ext uri="{FF2B5EF4-FFF2-40B4-BE49-F238E27FC236}">
                      <a16:creationId xmlns:a16="http://schemas.microsoft.com/office/drawing/2014/main" id="{2B7EAACE-CD44-411E-9E76-D95C8C0CCB8B}"/>
                    </a:ext>
                  </a:extLst>
                </p:cNvPr>
                <p:cNvSpPr/>
                <p:nvPr/>
              </p:nvSpPr>
              <p:spPr>
                <a:xfrm>
                  <a:off x="2348134" y="2435621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BEFEE2A9-A5F8-4AC7-86D0-0114ED43CA2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48134" y="2435621"/>
                  <a:ext cx="360000" cy="360000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矩形 31">
                  <a:extLst>
                    <a:ext uri="{FF2B5EF4-FFF2-40B4-BE49-F238E27FC236}">
                      <a16:creationId xmlns:a16="http://schemas.microsoft.com/office/drawing/2014/main" id="{074D9BA5-2827-4395-9189-32A3E47C5AD2}"/>
                    </a:ext>
                  </a:extLst>
                </p:cNvPr>
                <p:cNvSpPr/>
                <p:nvPr/>
              </p:nvSpPr>
              <p:spPr>
                <a:xfrm>
                  <a:off x="1263736" y="2797526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C1C3F300-2E4E-44B7-A091-0CB1AC95294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63736" y="2797526"/>
                  <a:ext cx="360000" cy="360000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09C3D056-A02E-4BD4-A78F-379EE472C088}"/>
                    </a:ext>
                  </a:extLst>
                </p:cNvPr>
                <p:cNvSpPr/>
                <p:nvPr/>
              </p:nvSpPr>
              <p:spPr>
                <a:xfrm>
                  <a:off x="1625053" y="2797526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488132B8-539C-42D9-8F71-01E27080D1F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5053" y="2797526"/>
                  <a:ext cx="360000" cy="360000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4BD4520A-F456-44A1-9FE8-7BE73E735700}"/>
                    </a:ext>
                  </a:extLst>
                </p:cNvPr>
                <p:cNvSpPr/>
                <p:nvPr/>
              </p:nvSpPr>
              <p:spPr>
                <a:xfrm>
                  <a:off x="1987311" y="2797526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id="{DC1D4934-98FB-4653-8EA2-1B1F196029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87311" y="2797526"/>
                  <a:ext cx="360000" cy="360000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矩形 34">
                  <a:extLst>
                    <a:ext uri="{FF2B5EF4-FFF2-40B4-BE49-F238E27FC236}">
                      <a16:creationId xmlns:a16="http://schemas.microsoft.com/office/drawing/2014/main" id="{40899869-80EC-4AE5-BF26-0F4341C15019}"/>
                    </a:ext>
                  </a:extLst>
                </p:cNvPr>
                <p:cNvSpPr/>
                <p:nvPr/>
              </p:nvSpPr>
              <p:spPr>
                <a:xfrm>
                  <a:off x="2348134" y="2797526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21137AED-9895-4F21-8255-B4B52C89B85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48134" y="2797526"/>
                  <a:ext cx="360000" cy="360000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5AAAA13C-A2F1-44FE-A60E-AACC80224BB6}"/>
                    </a:ext>
                  </a:extLst>
                </p:cNvPr>
                <p:cNvSpPr/>
                <p:nvPr/>
              </p:nvSpPr>
              <p:spPr>
                <a:xfrm>
                  <a:off x="1662518" y="2036251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1" name="矩形 10">
                  <a:extLst>
                    <a:ext uri="{FF2B5EF4-FFF2-40B4-BE49-F238E27FC236}">
                      <a16:creationId xmlns:a16="http://schemas.microsoft.com/office/drawing/2014/main" id="{74646F05-D1B7-41CD-90BB-6C2A83AF073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62518" y="2036251"/>
                  <a:ext cx="360000" cy="360000"/>
                </a:xfrm>
                <a:prstGeom prst="rect">
                  <a:avLst/>
                </a:prstGeom>
                <a:blipFill>
                  <a:blip r:embed="rId18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id="{060D8EBC-78C1-4DA1-AA98-A30B26667D39}"/>
              </a:ext>
            </a:extLst>
          </p:cNvPr>
          <p:cNvSpPr/>
          <p:nvPr/>
        </p:nvSpPr>
        <p:spPr>
          <a:xfrm>
            <a:off x="2627110" y="2077816"/>
            <a:ext cx="720000" cy="28800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S-Box</a:t>
            </a:r>
            <a:endParaRPr lang="zh-TW" altLang="en-US" sz="1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2249A641-306A-45A6-97A1-8CCE157D0683}"/>
              </a:ext>
            </a:extLst>
          </p:cNvPr>
          <p:cNvCxnSpPr>
            <a:cxnSpLocks/>
            <a:stCxn id="36" idx="3"/>
            <a:endCxn id="37" idx="1"/>
          </p:cNvCxnSpPr>
          <p:nvPr/>
        </p:nvCxnSpPr>
        <p:spPr>
          <a:xfrm flipV="1">
            <a:off x="1580628" y="2221816"/>
            <a:ext cx="1046482" cy="288440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群組 38">
            <a:extLst>
              <a:ext uri="{FF2B5EF4-FFF2-40B4-BE49-F238E27FC236}">
                <a16:creationId xmlns:a16="http://schemas.microsoft.com/office/drawing/2014/main" id="{63EDC720-DFEA-4300-BFD5-F63C3B05C8DC}"/>
              </a:ext>
            </a:extLst>
          </p:cNvPr>
          <p:cNvGrpSpPr/>
          <p:nvPr/>
        </p:nvGrpSpPr>
        <p:grpSpPr>
          <a:xfrm>
            <a:off x="3709226" y="2007232"/>
            <a:ext cx="1446303" cy="1445715"/>
            <a:chOff x="4151116" y="1713227"/>
            <a:chExt cx="1446303" cy="144571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BAA2A225-2662-42DD-B430-A2FE4A60EAA2}"/>
                    </a:ext>
                  </a:extLst>
                </p:cNvPr>
                <p:cNvSpPr/>
                <p:nvPr/>
              </p:nvSpPr>
              <p:spPr>
                <a:xfrm>
                  <a:off x="4151116" y="1713227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10" name="矩形 109">
                  <a:extLst>
                    <a:ext uri="{FF2B5EF4-FFF2-40B4-BE49-F238E27FC236}">
                      <a16:creationId xmlns:a16="http://schemas.microsoft.com/office/drawing/2014/main" id="{CE18A638-DFF9-4D56-8458-BF41C41C5C0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51116" y="1713227"/>
                  <a:ext cx="360000" cy="360000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01C75CF2-E0E3-464B-8668-AD85AAC5C72D}"/>
                    </a:ext>
                  </a:extLst>
                </p:cNvPr>
                <p:cNvSpPr/>
                <p:nvPr/>
              </p:nvSpPr>
              <p:spPr>
                <a:xfrm>
                  <a:off x="4512433" y="1713227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11" name="矩形 110">
                  <a:extLst>
                    <a:ext uri="{FF2B5EF4-FFF2-40B4-BE49-F238E27FC236}">
                      <a16:creationId xmlns:a16="http://schemas.microsoft.com/office/drawing/2014/main" id="{AB685364-4605-4581-A4ED-C5FC00B5FD1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12433" y="1713227"/>
                  <a:ext cx="360000" cy="360000"/>
                </a:xfrm>
                <a:prstGeom prst="rect">
                  <a:avLst/>
                </a:prstGeom>
                <a:blipFill>
                  <a:blip r:embed="rId20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60F38C22-21F5-46AF-A732-F4A5910492EE}"/>
                    </a:ext>
                  </a:extLst>
                </p:cNvPr>
                <p:cNvSpPr/>
                <p:nvPr/>
              </p:nvSpPr>
              <p:spPr>
                <a:xfrm>
                  <a:off x="4874691" y="1713227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12" name="矩形 111">
                  <a:extLst>
                    <a:ext uri="{FF2B5EF4-FFF2-40B4-BE49-F238E27FC236}">
                      <a16:creationId xmlns:a16="http://schemas.microsoft.com/office/drawing/2014/main" id="{CBFE3088-8D95-4E9E-A95F-4D5F5E4A738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74691" y="1713227"/>
                  <a:ext cx="360000" cy="360000"/>
                </a:xfrm>
                <a:prstGeom prst="rect">
                  <a:avLst/>
                </a:prstGeom>
                <a:blipFill>
                  <a:blip r:embed="rId21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矩形 42">
                  <a:extLst>
                    <a:ext uri="{FF2B5EF4-FFF2-40B4-BE49-F238E27FC236}">
                      <a16:creationId xmlns:a16="http://schemas.microsoft.com/office/drawing/2014/main" id="{F77E800C-B0D5-47BC-9ACA-51E1964B8114}"/>
                    </a:ext>
                  </a:extLst>
                </p:cNvPr>
                <p:cNvSpPr/>
                <p:nvPr/>
              </p:nvSpPr>
              <p:spPr>
                <a:xfrm>
                  <a:off x="5237419" y="1713227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13" name="矩形 112">
                  <a:extLst>
                    <a:ext uri="{FF2B5EF4-FFF2-40B4-BE49-F238E27FC236}">
                      <a16:creationId xmlns:a16="http://schemas.microsoft.com/office/drawing/2014/main" id="{FB4A1075-8101-4560-92F3-06602EE359D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37419" y="1713227"/>
                  <a:ext cx="360000" cy="360000"/>
                </a:xfrm>
                <a:prstGeom prst="rect">
                  <a:avLst/>
                </a:prstGeom>
                <a:blipFill>
                  <a:blip r:embed="rId22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矩形 43">
                  <a:extLst>
                    <a:ext uri="{FF2B5EF4-FFF2-40B4-BE49-F238E27FC236}">
                      <a16:creationId xmlns:a16="http://schemas.microsoft.com/office/drawing/2014/main" id="{83960FE8-F903-4485-90F9-1E4CFAD52EC1}"/>
                    </a:ext>
                  </a:extLst>
                </p:cNvPr>
                <p:cNvSpPr/>
                <p:nvPr/>
              </p:nvSpPr>
              <p:spPr>
                <a:xfrm>
                  <a:off x="4151845" y="2075132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14" name="矩形 113">
                  <a:extLst>
                    <a:ext uri="{FF2B5EF4-FFF2-40B4-BE49-F238E27FC236}">
                      <a16:creationId xmlns:a16="http://schemas.microsoft.com/office/drawing/2014/main" id="{5D7D32F3-EB08-43C2-9A4E-BA394620435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51845" y="2075132"/>
                  <a:ext cx="360000" cy="360000"/>
                </a:xfrm>
                <a:prstGeom prst="rect">
                  <a:avLst/>
                </a:prstGeom>
                <a:blipFill>
                  <a:blip r:embed="rId23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矩形 44">
                  <a:extLst>
                    <a:ext uri="{FF2B5EF4-FFF2-40B4-BE49-F238E27FC236}">
                      <a16:creationId xmlns:a16="http://schemas.microsoft.com/office/drawing/2014/main" id="{7CDF0C42-12B6-47DA-B85B-EB4567DB7E28}"/>
                    </a:ext>
                  </a:extLst>
                </p:cNvPr>
                <p:cNvSpPr/>
                <p:nvPr/>
              </p:nvSpPr>
              <p:spPr>
                <a:xfrm>
                  <a:off x="4875420" y="2075132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EB7005F0-6C72-4FA8-A051-B97D3DBEF2F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75420" y="2075132"/>
                  <a:ext cx="360000" cy="360000"/>
                </a:xfrm>
                <a:prstGeom prst="rect">
                  <a:avLst/>
                </a:prstGeom>
                <a:blipFill>
                  <a:blip r:embed="rId24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矩形 45">
                  <a:extLst>
                    <a:ext uri="{FF2B5EF4-FFF2-40B4-BE49-F238E27FC236}">
                      <a16:creationId xmlns:a16="http://schemas.microsoft.com/office/drawing/2014/main" id="{6142A359-9D0A-4CB3-9339-49AAA413E64B}"/>
                    </a:ext>
                  </a:extLst>
                </p:cNvPr>
                <p:cNvSpPr/>
                <p:nvPr/>
              </p:nvSpPr>
              <p:spPr>
                <a:xfrm>
                  <a:off x="5236243" y="2075132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16" name="矩形 115">
                  <a:extLst>
                    <a:ext uri="{FF2B5EF4-FFF2-40B4-BE49-F238E27FC236}">
                      <a16:creationId xmlns:a16="http://schemas.microsoft.com/office/drawing/2014/main" id="{3E9960E4-F911-4C33-9979-25005FA69CC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36243" y="2075132"/>
                  <a:ext cx="360000" cy="360000"/>
                </a:xfrm>
                <a:prstGeom prst="rect">
                  <a:avLst/>
                </a:prstGeom>
                <a:blipFill>
                  <a:blip r:embed="rId25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id="{CA86A1A7-7078-4514-8CFA-1EDCDCD27347}"/>
                    </a:ext>
                  </a:extLst>
                </p:cNvPr>
                <p:cNvSpPr/>
                <p:nvPr/>
              </p:nvSpPr>
              <p:spPr>
                <a:xfrm>
                  <a:off x="4151845" y="2437037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17" name="矩形 116">
                  <a:extLst>
                    <a:ext uri="{FF2B5EF4-FFF2-40B4-BE49-F238E27FC236}">
                      <a16:creationId xmlns:a16="http://schemas.microsoft.com/office/drawing/2014/main" id="{1E10B2DB-556B-4AC7-B9D3-52C1CBD65A5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51845" y="2437037"/>
                  <a:ext cx="360000" cy="360000"/>
                </a:xfrm>
                <a:prstGeom prst="rect">
                  <a:avLst/>
                </a:prstGeom>
                <a:blipFill>
                  <a:blip r:embed="rId26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矩形 47">
                  <a:extLst>
                    <a:ext uri="{FF2B5EF4-FFF2-40B4-BE49-F238E27FC236}">
                      <a16:creationId xmlns:a16="http://schemas.microsoft.com/office/drawing/2014/main" id="{51C7D052-6B1C-4E1A-9D8C-BA7D3A8FB5E5}"/>
                    </a:ext>
                  </a:extLst>
                </p:cNvPr>
                <p:cNvSpPr/>
                <p:nvPr/>
              </p:nvSpPr>
              <p:spPr>
                <a:xfrm>
                  <a:off x="4513162" y="2437037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18" name="矩形 117">
                  <a:extLst>
                    <a:ext uri="{FF2B5EF4-FFF2-40B4-BE49-F238E27FC236}">
                      <a16:creationId xmlns:a16="http://schemas.microsoft.com/office/drawing/2014/main" id="{7B733E94-0C92-4FE5-B897-3E0B6ED632C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13162" y="2437037"/>
                  <a:ext cx="360000" cy="360000"/>
                </a:xfrm>
                <a:prstGeom prst="rect">
                  <a:avLst/>
                </a:prstGeom>
                <a:blipFill>
                  <a:blip r:embed="rId27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矩形 48">
                  <a:extLst>
                    <a:ext uri="{FF2B5EF4-FFF2-40B4-BE49-F238E27FC236}">
                      <a16:creationId xmlns:a16="http://schemas.microsoft.com/office/drawing/2014/main" id="{D918807F-52B0-4164-B30E-17D07A930BE4}"/>
                    </a:ext>
                  </a:extLst>
                </p:cNvPr>
                <p:cNvSpPr/>
                <p:nvPr/>
              </p:nvSpPr>
              <p:spPr>
                <a:xfrm>
                  <a:off x="4875420" y="2437037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19" name="矩形 118">
                  <a:extLst>
                    <a:ext uri="{FF2B5EF4-FFF2-40B4-BE49-F238E27FC236}">
                      <a16:creationId xmlns:a16="http://schemas.microsoft.com/office/drawing/2014/main" id="{36C3384B-FCD2-4B2D-B41E-22F2BE7DDDD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75420" y="2437037"/>
                  <a:ext cx="360000" cy="360000"/>
                </a:xfrm>
                <a:prstGeom prst="rect">
                  <a:avLst/>
                </a:prstGeom>
                <a:blipFill>
                  <a:blip r:embed="rId28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" name="矩形 52">
                  <a:extLst>
                    <a:ext uri="{FF2B5EF4-FFF2-40B4-BE49-F238E27FC236}">
                      <a16:creationId xmlns:a16="http://schemas.microsoft.com/office/drawing/2014/main" id="{2E6ED750-8F1D-49D1-B330-37649441DEEF}"/>
                    </a:ext>
                  </a:extLst>
                </p:cNvPr>
                <p:cNvSpPr/>
                <p:nvPr/>
              </p:nvSpPr>
              <p:spPr>
                <a:xfrm>
                  <a:off x="5236243" y="2437037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20" name="矩形 119">
                  <a:extLst>
                    <a:ext uri="{FF2B5EF4-FFF2-40B4-BE49-F238E27FC236}">
                      <a16:creationId xmlns:a16="http://schemas.microsoft.com/office/drawing/2014/main" id="{A6C9EE2A-9108-426C-A13D-52D3AF8BFA9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36243" y="2437037"/>
                  <a:ext cx="360000" cy="360000"/>
                </a:xfrm>
                <a:prstGeom prst="rect">
                  <a:avLst/>
                </a:prstGeom>
                <a:blipFill>
                  <a:blip r:embed="rId29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矩形 56">
                  <a:extLst>
                    <a:ext uri="{FF2B5EF4-FFF2-40B4-BE49-F238E27FC236}">
                      <a16:creationId xmlns:a16="http://schemas.microsoft.com/office/drawing/2014/main" id="{C7B38C80-10BF-49D3-BB9C-E51829D32BE4}"/>
                    </a:ext>
                  </a:extLst>
                </p:cNvPr>
                <p:cNvSpPr/>
                <p:nvPr/>
              </p:nvSpPr>
              <p:spPr>
                <a:xfrm>
                  <a:off x="4151845" y="2798942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21" name="矩形 120">
                  <a:extLst>
                    <a:ext uri="{FF2B5EF4-FFF2-40B4-BE49-F238E27FC236}">
                      <a16:creationId xmlns:a16="http://schemas.microsoft.com/office/drawing/2014/main" id="{D1FEF6E2-B67F-4E2D-9583-D3420B26F18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51845" y="2798942"/>
                  <a:ext cx="360000" cy="360000"/>
                </a:xfrm>
                <a:prstGeom prst="rect">
                  <a:avLst/>
                </a:prstGeom>
                <a:blipFill>
                  <a:blip r:embed="rId30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矩形 57">
                  <a:extLst>
                    <a:ext uri="{FF2B5EF4-FFF2-40B4-BE49-F238E27FC236}">
                      <a16:creationId xmlns:a16="http://schemas.microsoft.com/office/drawing/2014/main" id="{35F290C8-3569-4458-BFAD-F386E80FEB6B}"/>
                    </a:ext>
                  </a:extLst>
                </p:cNvPr>
                <p:cNvSpPr/>
                <p:nvPr/>
              </p:nvSpPr>
              <p:spPr>
                <a:xfrm>
                  <a:off x="4513162" y="2798942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22" name="矩形 121">
                  <a:extLst>
                    <a:ext uri="{FF2B5EF4-FFF2-40B4-BE49-F238E27FC236}">
                      <a16:creationId xmlns:a16="http://schemas.microsoft.com/office/drawing/2014/main" id="{9283D3A2-2FFA-4C98-8968-7808A76C742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13162" y="2798942"/>
                  <a:ext cx="360000" cy="360000"/>
                </a:xfrm>
                <a:prstGeom prst="rect">
                  <a:avLst/>
                </a:prstGeom>
                <a:blipFill>
                  <a:blip r:embed="rId31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矩形 58">
                  <a:extLst>
                    <a:ext uri="{FF2B5EF4-FFF2-40B4-BE49-F238E27FC236}">
                      <a16:creationId xmlns:a16="http://schemas.microsoft.com/office/drawing/2014/main" id="{4FAEDDCA-62E0-42CC-B3CD-2A34E2051483}"/>
                    </a:ext>
                  </a:extLst>
                </p:cNvPr>
                <p:cNvSpPr/>
                <p:nvPr/>
              </p:nvSpPr>
              <p:spPr>
                <a:xfrm>
                  <a:off x="4875420" y="2798942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23" name="矩形 122">
                  <a:extLst>
                    <a:ext uri="{FF2B5EF4-FFF2-40B4-BE49-F238E27FC236}">
                      <a16:creationId xmlns:a16="http://schemas.microsoft.com/office/drawing/2014/main" id="{16BF35F2-7E8E-42AD-88CC-2FC85146907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75420" y="2798942"/>
                  <a:ext cx="360000" cy="360000"/>
                </a:xfrm>
                <a:prstGeom prst="rect">
                  <a:avLst/>
                </a:prstGeom>
                <a:blipFill>
                  <a:blip r:embed="rId32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矩形 59">
                  <a:extLst>
                    <a:ext uri="{FF2B5EF4-FFF2-40B4-BE49-F238E27FC236}">
                      <a16:creationId xmlns:a16="http://schemas.microsoft.com/office/drawing/2014/main" id="{E2A13B55-F4D1-473F-8DBE-B79BD1B32F9C}"/>
                    </a:ext>
                  </a:extLst>
                </p:cNvPr>
                <p:cNvSpPr/>
                <p:nvPr/>
              </p:nvSpPr>
              <p:spPr>
                <a:xfrm>
                  <a:off x="5236243" y="2798942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24" name="矩形 123">
                  <a:extLst>
                    <a:ext uri="{FF2B5EF4-FFF2-40B4-BE49-F238E27FC236}">
                      <a16:creationId xmlns:a16="http://schemas.microsoft.com/office/drawing/2014/main" id="{5E0DF271-A543-4649-8A2B-BF0C7D92AFC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36243" y="2798942"/>
                  <a:ext cx="360000" cy="360000"/>
                </a:xfrm>
                <a:prstGeom prst="rect">
                  <a:avLst/>
                </a:prstGeom>
                <a:blipFill>
                  <a:blip r:embed="rId33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17C5EC1C-5607-4CFC-BAEF-3F9804844415}"/>
                    </a:ext>
                  </a:extLst>
                </p:cNvPr>
                <p:cNvSpPr/>
                <p:nvPr/>
              </p:nvSpPr>
              <p:spPr>
                <a:xfrm>
                  <a:off x="4550627" y="2037667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25" name="矩形 124">
                  <a:extLst>
                    <a:ext uri="{FF2B5EF4-FFF2-40B4-BE49-F238E27FC236}">
                      <a16:creationId xmlns:a16="http://schemas.microsoft.com/office/drawing/2014/main" id="{D8005A58-77D8-4F31-B731-EDFC589FBE8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50627" y="2037667"/>
                  <a:ext cx="360000" cy="360000"/>
                </a:xfrm>
                <a:prstGeom prst="rect">
                  <a:avLst/>
                </a:prstGeom>
                <a:blipFill>
                  <a:blip r:embed="rId34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82F8736C-2DC1-410D-A8CD-A102F18B5C37}"/>
              </a:ext>
            </a:extLst>
          </p:cNvPr>
          <p:cNvCxnSpPr>
            <a:cxnSpLocks/>
            <a:stCxn id="37" idx="3"/>
            <a:endCxn id="61" idx="1"/>
          </p:cNvCxnSpPr>
          <p:nvPr/>
        </p:nvCxnSpPr>
        <p:spPr>
          <a:xfrm>
            <a:off x="3347110" y="2221816"/>
            <a:ext cx="761627" cy="289856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85A924CF-9D13-4415-8577-1B0B54F73FA2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1045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13" grpId="0"/>
      <p:bldP spid="14" grpId="0" animBg="1"/>
      <p:bldP spid="15" grpId="0" animBg="1"/>
      <p:bldP spid="16" grpId="0"/>
      <p:bldP spid="17" grpId="0"/>
      <p:bldP spid="18" grpId="0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>
            <a:extLst>
              <a:ext uri="{FF2B5EF4-FFF2-40B4-BE49-F238E27FC236}">
                <a16:creationId xmlns:a16="http://schemas.microsoft.com/office/drawing/2014/main" id="{9BCD660E-6E8D-4B7E-B81C-E3349804A5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圆角矩形 1">
            <a:extLst>
              <a:ext uri="{FF2B5EF4-FFF2-40B4-BE49-F238E27FC236}">
                <a16:creationId xmlns:a16="http://schemas.microsoft.com/office/drawing/2014/main" id="{03DB92E8-05CC-46C6-BB4D-4D18AF7917C1}"/>
              </a:ext>
            </a:extLst>
          </p:cNvPr>
          <p:cNvSpPr/>
          <p:nvPr/>
        </p:nvSpPr>
        <p:spPr>
          <a:xfrm rot="2700000">
            <a:off x="2171657" y="2107388"/>
            <a:ext cx="2924529" cy="2924529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48B9E463-801A-4848-BAE7-DB982483B117}"/>
              </a:ext>
            </a:extLst>
          </p:cNvPr>
          <p:cNvSpPr/>
          <p:nvPr/>
        </p:nvSpPr>
        <p:spPr>
          <a:xfrm>
            <a:off x="1654994" y="1590724"/>
            <a:ext cx="3957855" cy="395785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</a:endParaRPr>
          </a:p>
        </p:txBody>
      </p:sp>
      <p:sp>
        <p:nvSpPr>
          <p:cNvPr id="3" name="Text Box 3"/>
          <p:cNvSpPr>
            <a:spLocks noChangeArrowheads="1"/>
          </p:cNvSpPr>
          <p:nvPr/>
        </p:nvSpPr>
        <p:spPr bwMode="auto">
          <a:xfrm>
            <a:off x="2766344" y="2877153"/>
            <a:ext cx="1735154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TW" altLang="en-US" sz="60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Calibri" panose="020F0502020204030204" pitchFamily="34" charset="0"/>
              </a:rPr>
              <a:t>目錄</a:t>
            </a:r>
            <a:endParaRPr lang="en-US" altLang="zh-TW" sz="60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Calibri" panose="020F0502020204030204" pitchFamily="34" charset="0"/>
            </a:endParaRPr>
          </a:p>
          <a:p>
            <a:pPr algn="ctr">
              <a:spcBef>
                <a:spcPct val="0"/>
              </a:spcBef>
            </a:pPr>
            <a:r>
              <a:rPr lang="en-US" altLang="zh-CN" sz="24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contents</a:t>
            </a:r>
            <a:endParaRPr lang="zh-CN" altLang="en-US" sz="24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1" name="PA_组合 20"/>
          <p:cNvGrpSpPr/>
          <p:nvPr>
            <p:custDataLst>
              <p:tags r:id="rId1"/>
            </p:custDataLst>
          </p:nvPr>
        </p:nvGrpSpPr>
        <p:grpSpPr>
          <a:xfrm>
            <a:off x="7010404" y="1423524"/>
            <a:ext cx="727831" cy="727831"/>
            <a:chOff x="7010404" y="1250101"/>
            <a:chExt cx="727831" cy="727831"/>
          </a:xfrm>
        </p:grpSpPr>
        <p:sp>
          <p:nvSpPr>
            <p:cNvPr id="4" name="椭圆 1"/>
            <p:cNvSpPr>
              <a:spLocks noChangeArrowheads="1"/>
            </p:cNvSpPr>
            <p:nvPr/>
          </p:nvSpPr>
          <p:spPr bwMode="auto">
            <a:xfrm>
              <a:off x="7010404" y="1250101"/>
              <a:ext cx="727831" cy="727831"/>
            </a:xfrm>
            <a:prstGeom prst="roundRect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" name="TextBox 32"/>
            <p:cNvSpPr txBox="1">
              <a:spLocks noChangeArrowheads="1"/>
            </p:cNvSpPr>
            <p:nvPr/>
          </p:nvSpPr>
          <p:spPr bwMode="auto">
            <a:xfrm>
              <a:off x="7044741" y="1321628"/>
              <a:ext cx="659155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01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7" name="TextBox 76"/>
          <p:cNvSpPr txBox="1"/>
          <p:nvPr/>
        </p:nvSpPr>
        <p:spPr>
          <a:xfrm>
            <a:off x="7926359" y="1525828"/>
            <a:ext cx="28925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個人簡介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4" name="PA_组合 23"/>
          <p:cNvGrpSpPr/>
          <p:nvPr>
            <p:custDataLst>
              <p:tags r:id="rId2"/>
            </p:custDataLst>
          </p:nvPr>
        </p:nvGrpSpPr>
        <p:grpSpPr>
          <a:xfrm>
            <a:off x="7010404" y="2656557"/>
            <a:ext cx="727831" cy="727831"/>
            <a:chOff x="7010404" y="2483134"/>
            <a:chExt cx="727831" cy="727831"/>
          </a:xfrm>
        </p:grpSpPr>
        <p:sp>
          <p:nvSpPr>
            <p:cNvPr id="8" name="椭圆 1"/>
            <p:cNvSpPr>
              <a:spLocks noChangeArrowheads="1"/>
            </p:cNvSpPr>
            <p:nvPr/>
          </p:nvSpPr>
          <p:spPr bwMode="auto">
            <a:xfrm>
              <a:off x="7010404" y="2483134"/>
              <a:ext cx="727831" cy="727831"/>
            </a:xfrm>
            <a:prstGeom prst="roundRect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" name="TextBox 32"/>
            <p:cNvSpPr txBox="1">
              <a:spLocks noChangeArrowheads="1"/>
            </p:cNvSpPr>
            <p:nvPr/>
          </p:nvSpPr>
          <p:spPr bwMode="auto">
            <a:xfrm>
              <a:off x="7048111" y="2554661"/>
              <a:ext cx="659155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02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1" name="TextBox 76"/>
          <p:cNvSpPr txBox="1"/>
          <p:nvPr/>
        </p:nvSpPr>
        <p:spPr>
          <a:xfrm>
            <a:off x="7926359" y="2758861"/>
            <a:ext cx="3611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教育性晶片下線經驗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8" name="PA_组合 27"/>
          <p:cNvGrpSpPr/>
          <p:nvPr>
            <p:custDataLst>
              <p:tags r:id="rId3"/>
            </p:custDataLst>
          </p:nvPr>
        </p:nvGrpSpPr>
        <p:grpSpPr>
          <a:xfrm>
            <a:off x="7010404" y="3932596"/>
            <a:ext cx="727831" cy="727831"/>
            <a:chOff x="7010404" y="3759173"/>
            <a:chExt cx="727831" cy="727831"/>
          </a:xfrm>
        </p:grpSpPr>
        <p:sp>
          <p:nvSpPr>
            <p:cNvPr id="12" name="椭圆 1"/>
            <p:cNvSpPr>
              <a:spLocks noChangeArrowheads="1"/>
            </p:cNvSpPr>
            <p:nvPr/>
          </p:nvSpPr>
          <p:spPr bwMode="auto">
            <a:xfrm>
              <a:off x="7010404" y="3759173"/>
              <a:ext cx="727831" cy="727831"/>
            </a:xfrm>
            <a:prstGeom prst="roundRect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3" name="TextBox 32"/>
            <p:cNvSpPr txBox="1">
              <a:spLocks noChangeArrowheads="1"/>
            </p:cNvSpPr>
            <p:nvPr/>
          </p:nvSpPr>
          <p:spPr bwMode="auto">
            <a:xfrm>
              <a:off x="7044741" y="3830700"/>
              <a:ext cx="659155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03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5" name="TextBox 76"/>
          <p:cNvSpPr txBox="1"/>
          <p:nvPr/>
        </p:nvSpPr>
        <p:spPr>
          <a:xfrm>
            <a:off x="7926358" y="4034900"/>
            <a:ext cx="3922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系統晶片設計實驗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5" name="PA_组合 24"/>
          <p:cNvGrpSpPr/>
          <p:nvPr>
            <p:custDataLst>
              <p:tags r:id="rId4"/>
            </p:custDataLst>
          </p:nvPr>
        </p:nvGrpSpPr>
        <p:grpSpPr>
          <a:xfrm>
            <a:off x="7010404" y="5165629"/>
            <a:ext cx="727831" cy="727831"/>
            <a:chOff x="7010404" y="4992206"/>
            <a:chExt cx="727831" cy="727831"/>
          </a:xfrm>
        </p:grpSpPr>
        <p:sp>
          <p:nvSpPr>
            <p:cNvPr id="16" name="椭圆 1"/>
            <p:cNvSpPr>
              <a:spLocks noChangeArrowheads="1"/>
            </p:cNvSpPr>
            <p:nvPr/>
          </p:nvSpPr>
          <p:spPr bwMode="auto">
            <a:xfrm>
              <a:off x="7010404" y="4992206"/>
              <a:ext cx="727831" cy="727831"/>
            </a:xfrm>
            <a:prstGeom prst="roundRect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7" name="TextBox 32"/>
            <p:cNvSpPr txBox="1">
              <a:spLocks noChangeArrowheads="1"/>
            </p:cNvSpPr>
            <p:nvPr/>
          </p:nvSpPr>
          <p:spPr bwMode="auto">
            <a:xfrm>
              <a:off x="7044741" y="5063733"/>
              <a:ext cx="659155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04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9" name="TextBox 76"/>
          <p:cNvSpPr txBox="1"/>
          <p:nvPr/>
        </p:nvSpPr>
        <p:spPr>
          <a:xfrm>
            <a:off x="7926357" y="5267934"/>
            <a:ext cx="28925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其他作品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3988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5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286466" cy="400110"/>
            <a:chOff x="568442" y="319364"/>
            <a:chExt cx="3286466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188950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AES Algorithm – Shift Rows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85A924CF-9D13-4415-8577-1B0B54F73FA2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BB8DCCDC-B2F0-424A-A2AB-8E9A1B94E309}"/>
                  </a:ext>
                </a:extLst>
              </p:cNvPr>
              <p:cNvSpPr txBox="1"/>
              <p:nvPr/>
            </p:nvSpPr>
            <p:spPr>
              <a:xfrm>
                <a:off x="2033864" y="1289334"/>
                <a:ext cx="8124271" cy="10137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TW" alt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  <m:sup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zh-TW" altLang="en-US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zh-TW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TW" altLang="en-US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zh-TW" altLang="en-US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zh-TW" altLang="en-US" i="1">
                                  <a:latin typeface="Cambria Math" panose="02040503050406030204" pitchFamily="18" charset="0"/>
                                </a:rPr>
                                <m:t>𝑠h𝑖𝑓𝑡</m:t>
                              </m:r>
                              <m:d>
                                <m:dPr>
                                  <m:ctrlPr>
                                    <a:rPr lang="zh-TW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zh-TW" altLang="en-US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zh-TW" altLang="en-US" i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zh-TW" altLang="en-US" i="1">
                                      <a:latin typeface="Cambria Math" panose="02040503050406030204" pitchFamily="18" charset="0"/>
                                    </a:rPr>
                                    <m:t>𝑁𝑏</m:t>
                                  </m:r>
                                </m:e>
                              </m:d>
                            </m:e>
                          </m:d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𝑚𝑜𝑑</m:t>
                          </m:r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𝑁𝑏</m:t>
                          </m:r>
                        </m:sub>
                      </m:sSub>
                      <m:r>
                        <a:rPr lang="zh-TW" altLang="en-US" i="0">
                          <a:latin typeface="Cambria Math" panose="02040503050406030204" pitchFamily="18" charset="0"/>
                        </a:rPr>
                        <m:t>        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zh-TW" altLang="en-US" i="0">
                          <a:latin typeface="Cambria Math" panose="02040503050406030204" pitchFamily="18" charset="0"/>
                        </a:rPr>
                        <m:t> 0&lt;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zh-TW" altLang="en-US" i="0">
                          <a:latin typeface="Cambria Math" panose="02040503050406030204" pitchFamily="18" charset="0"/>
                        </a:rPr>
                        <m:t>&lt;4   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𝑎𝑛𝑑</m:t>
                      </m:r>
                      <m:r>
                        <a:rPr lang="zh-TW" altLang="en-US" i="0">
                          <a:latin typeface="Cambria Math" panose="02040503050406030204" pitchFamily="18" charset="0"/>
                        </a:rPr>
                        <m:t>   0≤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zh-TW" altLang="en-US" i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𝑁𝑏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and</m:t>
                      </m:r>
                      <m:r>
                        <m:rPr>
                          <m:nor/>
                        </m:rP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TW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Nb</m:t>
                      </m:r>
                      <m:r>
                        <a:rPr lang="zh-TW" altLang="en-US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4</m:t>
                      </m:r>
                    </m:oMath>
                  </m:oMathPara>
                </a14:m>
                <a:endPara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i="1" smtClean="0">
                          <a:latin typeface="Cambria Math" panose="02040503050406030204" pitchFamily="18" charset="0"/>
                        </a:rPr>
                        <m:t>𝑠h𝑖𝑓𝑡</m:t>
                      </m:r>
                      <m:d>
                        <m:dPr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1,4</m:t>
                          </m:r>
                        </m:e>
                      </m:d>
                      <m:r>
                        <a:rPr lang="zh-TW" altLang="en-US" i="0">
                          <a:latin typeface="Cambria Math" panose="02040503050406030204" pitchFamily="18" charset="0"/>
                        </a:rPr>
                        <m:t>=1 ; 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𝑠h𝑖𝑓𝑡</m:t>
                      </m:r>
                      <m:d>
                        <m:dPr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2,4</m:t>
                          </m:r>
                        </m:e>
                      </m:d>
                      <m:r>
                        <a:rPr lang="zh-TW" altLang="en-US" i="0">
                          <a:latin typeface="Cambria Math" panose="02040503050406030204" pitchFamily="18" charset="0"/>
                        </a:rPr>
                        <m:t>=2 ; 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𝑠h𝑖𝑓𝑡</m:t>
                      </m:r>
                      <m:d>
                        <m:dPr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3,4</m:t>
                          </m:r>
                        </m:e>
                      </m:d>
                      <m:r>
                        <a:rPr lang="zh-TW" altLang="en-US" i="0">
                          <a:latin typeface="Cambria Math" panose="02040503050406030204" pitchFamily="18" charset="0"/>
                        </a:rPr>
                        <m:t>=3 ; </m:t>
                      </m:r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BB8DCCDC-B2F0-424A-A2AB-8E9A1B94E3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3864" y="1289334"/>
                <a:ext cx="8124271" cy="101373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4" name="群組 63">
            <a:extLst>
              <a:ext uri="{FF2B5EF4-FFF2-40B4-BE49-F238E27FC236}">
                <a16:creationId xmlns:a16="http://schemas.microsoft.com/office/drawing/2014/main" id="{17A75010-D73F-4713-B767-ACEFBADF3965}"/>
              </a:ext>
            </a:extLst>
          </p:cNvPr>
          <p:cNvGrpSpPr/>
          <p:nvPr/>
        </p:nvGrpSpPr>
        <p:grpSpPr>
          <a:xfrm>
            <a:off x="2852872" y="3658267"/>
            <a:ext cx="2165626" cy="2164746"/>
            <a:chOff x="1263077" y="5312285"/>
            <a:chExt cx="1446303" cy="1445715"/>
          </a:xfrm>
          <a:noFill/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矩形 65">
                  <a:extLst>
                    <a:ext uri="{FF2B5EF4-FFF2-40B4-BE49-F238E27FC236}">
                      <a16:creationId xmlns:a16="http://schemas.microsoft.com/office/drawing/2014/main" id="{CDA7FAB1-432E-4198-AAE6-2D782166F972}"/>
                    </a:ext>
                  </a:extLst>
                </p:cNvPr>
                <p:cNvSpPr/>
                <p:nvPr/>
              </p:nvSpPr>
              <p:spPr>
                <a:xfrm>
                  <a:off x="1263077" y="5312285"/>
                  <a:ext cx="360000" cy="360000"/>
                </a:xfrm>
                <a:prstGeom prst="rect">
                  <a:avLst/>
                </a:prstGeom>
                <a:grp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82" name="矩形 181">
                  <a:extLst>
                    <a:ext uri="{FF2B5EF4-FFF2-40B4-BE49-F238E27FC236}">
                      <a16:creationId xmlns:a16="http://schemas.microsoft.com/office/drawing/2014/main" id="{05868376-2AEB-439B-8DC4-3F5D0C606F1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63077" y="5312285"/>
                  <a:ext cx="360000" cy="36000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7" name="矩形 66">
                  <a:extLst>
                    <a:ext uri="{FF2B5EF4-FFF2-40B4-BE49-F238E27FC236}">
                      <a16:creationId xmlns:a16="http://schemas.microsoft.com/office/drawing/2014/main" id="{2D6E4F8B-1924-45A9-BC68-00D8C00D17C3}"/>
                    </a:ext>
                  </a:extLst>
                </p:cNvPr>
                <p:cNvSpPr/>
                <p:nvPr/>
              </p:nvSpPr>
              <p:spPr>
                <a:xfrm>
                  <a:off x="1624394" y="5312285"/>
                  <a:ext cx="360000" cy="360000"/>
                </a:xfrm>
                <a:prstGeom prst="rect">
                  <a:avLst/>
                </a:prstGeom>
                <a:grp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83" name="矩形 182">
                  <a:extLst>
                    <a:ext uri="{FF2B5EF4-FFF2-40B4-BE49-F238E27FC236}">
                      <a16:creationId xmlns:a16="http://schemas.microsoft.com/office/drawing/2014/main" id="{81D64839-7C28-425A-9764-017FC70E26E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4394" y="5312285"/>
                  <a:ext cx="360000" cy="36000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矩形 67">
                  <a:extLst>
                    <a:ext uri="{FF2B5EF4-FFF2-40B4-BE49-F238E27FC236}">
                      <a16:creationId xmlns:a16="http://schemas.microsoft.com/office/drawing/2014/main" id="{426A61D5-5160-43D9-B3CE-0BBEC9E667AF}"/>
                    </a:ext>
                  </a:extLst>
                </p:cNvPr>
                <p:cNvSpPr/>
                <p:nvPr/>
              </p:nvSpPr>
              <p:spPr>
                <a:xfrm>
                  <a:off x="1986652" y="5312285"/>
                  <a:ext cx="360000" cy="360000"/>
                </a:xfrm>
                <a:prstGeom prst="rect">
                  <a:avLst/>
                </a:prstGeom>
                <a:grp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84" name="矩形 183">
                  <a:extLst>
                    <a:ext uri="{FF2B5EF4-FFF2-40B4-BE49-F238E27FC236}">
                      <a16:creationId xmlns:a16="http://schemas.microsoft.com/office/drawing/2014/main" id="{D8EFF4AD-9F0D-4159-8498-28DDFD0562A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86652" y="5312285"/>
                  <a:ext cx="360000" cy="36000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矩形 68">
                  <a:extLst>
                    <a:ext uri="{FF2B5EF4-FFF2-40B4-BE49-F238E27FC236}">
                      <a16:creationId xmlns:a16="http://schemas.microsoft.com/office/drawing/2014/main" id="{E9C18F64-6D4B-42F4-8B3B-D6B1D51BD995}"/>
                    </a:ext>
                  </a:extLst>
                </p:cNvPr>
                <p:cNvSpPr/>
                <p:nvPr/>
              </p:nvSpPr>
              <p:spPr>
                <a:xfrm>
                  <a:off x="2349380" y="5312285"/>
                  <a:ext cx="360000" cy="360000"/>
                </a:xfrm>
                <a:prstGeom prst="rect">
                  <a:avLst/>
                </a:prstGeom>
                <a:grp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85" name="矩形 184">
                  <a:extLst>
                    <a:ext uri="{FF2B5EF4-FFF2-40B4-BE49-F238E27FC236}">
                      <a16:creationId xmlns:a16="http://schemas.microsoft.com/office/drawing/2014/main" id="{C9D93149-6942-48D8-9F23-21C0ABCDD8F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49380" y="5312285"/>
                  <a:ext cx="360000" cy="36000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0" name="矩形 69">
                  <a:extLst>
                    <a:ext uri="{FF2B5EF4-FFF2-40B4-BE49-F238E27FC236}">
                      <a16:creationId xmlns:a16="http://schemas.microsoft.com/office/drawing/2014/main" id="{8A07530E-F7D6-4090-B2B6-C20C10D5AAC8}"/>
                    </a:ext>
                  </a:extLst>
                </p:cNvPr>
                <p:cNvSpPr/>
                <p:nvPr/>
              </p:nvSpPr>
              <p:spPr>
                <a:xfrm>
                  <a:off x="1263806" y="5674190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86" name="矩形 185">
                  <a:extLst>
                    <a:ext uri="{FF2B5EF4-FFF2-40B4-BE49-F238E27FC236}">
                      <a16:creationId xmlns:a16="http://schemas.microsoft.com/office/drawing/2014/main" id="{1C8C2317-7147-4EEA-BB1C-1493A2071C9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63806" y="5674190"/>
                  <a:ext cx="360000" cy="36000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矩形 70">
                  <a:extLst>
                    <a:ext uri="{FF2B5EF4-FFF2-40B4-BE49-F238E27FC236}">
                      <a16:creationId xmlns:a16="http://schemas.microsoft.com/office/drawing/2014/main" id="{C1EBB52E-DBCC-47FC-BE9A-A0C7F9E02FA6}"/>
                    </a:ext>
                  </a:extLst>
                </p:cNvPr>
                <p:cNvSpPr/>
                <p:nvPr/>
              </p:nvSpPr>
              <p:spPr>
                <a:xfrm>
                  <a:off x="1987381" y="5674190"/>
                  <a:ext cx="360000" cy="360000"/>
                </a:xfrm>
                <a:prstGeom prst="rect">
                  <a:avLst/>
                </a:prstGeom>
                <a:grp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87" name="矩形 186">
                  <a:extLst>
                    <a:ext uri="{FF2B5EF4-FFF2-40B4-BE49-F238E27FC236}">
                      <a16:creationId xmlns:a16="http://schemas.microsoft.com/office/drawing/2014/main" id="{E14D6D31-2391-462B-89FD-CD2CDC9215C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87381" y="5674190"/>
                  <a:ext cx="360000" cy="360000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矩形 71">
                  <a:extLst>
                    <a:ext uri="{FF2B5EF4-FFF2-40B4-BE49-F238E27FC236}">
                      <a16:creationId xmlns:a16="http://schemas.microsoft.com/office/drawing/2014/main" id="{3C8819E6-6E4E-42A1-8CEB-7F84423CB751}"/>
                    </a:ext>
                  </a:extLst>
                </p:cNvPr>
                <p:cNvSpPr/>
                <p:nvPr/>
              </p:nvSpPr>
              <p:spPr>
                <a:xfrm>
                  <a:off x="2348204" y="5674190"/>
                  <a:ext cx="360000" cy="360000"/>
                </a:xfrm>
                <a:prstGeom prst="rect">
                  <a:avLst/>
                </a:prstGeom>
                <a:grp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88" name="矩形 187">
                  <a:extLst>
                    <a:ext uri="{FF2B5EF4-FFF2-40B4-BE49-F238E27FC236}">
                      <a16:creationId xmlns:a16="http://schemas.microsoft.com/office/drawing/2014/main" id="{D6FEB4CD-7D94-4607-B633-42E1DC07912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48204" y="5674190"/>
                  <a:ext cx="360000" cy="360000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矩形 72">
                  <a:extLst>
                    <a:ext uri="{FF2B5EF4-FFF2-40B4-BE49-F238E27FC236}">
                      <a16:creationId xmlns:a16="http://schemas.microsoft.com/office/drawing/2014/main" id="{042696F8-8A59-4518-B63C-DCD00C420B28}"/>
                    </a:ext>
                  </a:extLst>
                </p:cNvPr>
                <p:cNvSpPr/>
                <p:nvPr/>
              </p:nvSpPr>
              <p:spPr>
                <a:xfrm>
                  <a:off x="1263806" y="6036095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89" name="矩形 188">
                  <a:extLst>
                    <a:ext uri="{FF2B5EF4-FFF2-40B4-BE49-F238E27FC236}">
                      <a16:creationId xmlns:a16="http://schemas.microsoft.com/office/drawing/2014/main" id="{7A4C8763-D30A-4DB8-9459-5E408EFD250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63806" y="6036095"/>
                  <a:ext cx="360000" cy="360000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矩形 73">
                  <a:extLst>
                    <a:ext uri="{FF2B5EF4-FFF2-40B4-BE49-F238E27FC236}">
                      <a16:creationId xmlns:a16="http://schemas.microsoft.com/office/drawing/2014/main" id="{0C345FF5-0B70-413D-B95A-C2AE0B2B22BE}"/>
                    </a:ext>
                  </a:extLst>
                </p:cNvPr>
                <p:cNvSpPr/>
                <p:nvPr/>
              </p:nvSpPr>
              <p:spPr>
                <a:xfrm>
                  <a:off x="1625123" y="6036095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90" name="矩形 189">
                  <a:extLst>
                    <a:ext uri="{FF2B5EF4-FFF2-40B4-BE49-F238E27FC236}">
                      <a16:creationId xmlns:a16="http://schemas.microsoft.com/office/drawing/2014/main" id="{3B458984-1895-44BA-BD7B-368FB28611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5123" y="6036095"/>
                  <a:ext cx="360000" cy="360000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矩形 74">
                  <a:extLst>
                    <a:ext uri="{FF2B5EF4-FFF2-40B4-BE49-F238E27FC236}">
                      <a16:creationId xmlns:a16="http://schemas.microsoft.com/office/drawing/2014/main" id="{C39129C6-6CEA-4F69-9C44-5A14A2904551}"/>
                    </a:ext>
                  </a:extLst>
                </p:cNvPr>
                <p:cNvSpPr/>
                <p:nvPr/>
              </p:nvSpPr>
              <p:spPr>
                <a:xfrm>
                  <a:off x="1987381" y="6036095"/>
                  <a:ext cx="360000" cy="360000"/>
                </a:xfrm>
                <a:prstGeom prst="rect">
                  <a:avLst/>
                </a:prstGeom>
                <a:grp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91" name="矩形 190">
                  <a:extLst>
                    <a:ext uri="{FF2B5EF4-FFF2-40B4-BE49-F238E27FC236}">
                      <a16:creationId xmlns:a16="http://schemas.microsoft.com/office/drawing/2014/main" id="{C9C21D44-BF1E-4811-824B-2EFE7E2B588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87381" y="6036095"/>
                  <a:ext cx="360000" cy="360000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矩形 75">
                  <a:extLst>
                    <a:ext uri="{FF2B5EF4-FFF2-40B4-BE49-F238E27FC236}">
                      <a16:creationId xmlns:a16="http://schemas.microsoft.com/office/drawing/2014/main" id="{63C97AED-0D1D-48E1-A465-33D7A45D86F9}"/>
                    </a:ext>
                  </a:extLst>
                </p:cNvPr>
                <p:cNvSpPr/>
                <p:nvPr/>
              </p:nvSpPr>
              <p:spPr>
                <a:xfrm>
                  <a:off x="2348204" y="6036095"/>
                  <a:ext cx="360000" cy="360000"/>
                </a:xfrm>
                <a:prstGeom prst="rect">
                  <a:avLst/>
                </a:prstGeom>
                <a:grp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92" name="矩形 191">
                  <a:extLst>
                    <a:ext uri="{FF2B5EF4-FFF2-40B4-BE49-F238E27FC236}">
                      <a16:creationId xmlns:a16="http://schemas.microsoft.com/office/drawing/2014/main" id="{AB1B7AC4-6757-4C52-987C-37DCF286A09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48204" y="6036095"/>
                  <a:ext cx="360000" cy="360000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矩形 76">
                  <a:extLst>
                    <a:ext uri="{FF2B5EF4-FFF2-40B4-BE49-F238E27FC236}">
                      <a16:creationId xmlns:a16="http://schemas.microsoft.com/office/drawing/2014/main" id="{B350B27F-4F0A-497A-BBDB-E23C48C7A8E4}"/>
                    </a:ext>
                  </a:extLst>
                </p:cNvPr>
                <p:cNvSpPr/>
                <p:nvPr/>
              </p:nvSpPr>
              <p:spPr>
                <a:xfrm>
                  <a:off x="1263806" y="6398000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93" name="矩形 192">
                  <a:extLst>
                    <a:ext uri="{FF2B5EF4-FFF2-40B4-BE49-F238E27FC236}">
                      <a16:creationId xmlns:a16="http://schemas.microsoft.com/office/drawing/2014/main" id="{89072C06-AF49-45DA-9FA8-DBAB0634EAF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63806" y="6398000"/>
                  <a:ext cx="360000" cy="360000"/>
                </a:xfrm>
                <a:prstGeom prst="rect">
                  <a:avLst/>
                </a:prstGeom>
                <a:blipFill>
                  <a:blip r:embed="rId25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矩形 77">
                  <a:extLst>
                    <a:ext uri="{FF2B5EF4-FFF2-40B4-BE49-F238E27FC236}">
                      <a16:creationId xmlns:a16="http://schemas.microsoft.com/office/drawing/2014/main" id="{4A103D53-E9B4-4709-92C5-8217DBAB4A10}"/>
                    </a:ext>
                  </a:extLst>
                </p:cNvPr>
                <p:cNvSpPr/>
                <p:nvPr/>
              </p:nvSpPr>
              <p:spPr>
                <a:xfrm>
                  <a:off x="1625123" y="6398000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94" name="矩形 193">
                  <a:extLst>
                    <a:ext uri="{FF2B5EF4-FFF2-40B4-BE49-F238E27FC236}">
                      <a16:creationId xmlns:a16="http://schemas.microsoft.com/office/drawing/2014/main" id="{A6B35A71-235C-447F-BA17-22F66288538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5123" y="6398000"/>
                  <a:ext cx="360000" cy="360000"/>
                </a:xfrm>
                <a:prstGeom prst="rect">
                  <a:avLst/>
                </a:prstGeom>
                <a:blipFill>
                  <a:blip r:embed="rId26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矩形 78">
                  <a:extLst>
                    <a:ext uri="{FF2B5EF4-FFF2-40B4-BE49-F238E27FC236}">
                      <a16:creationId xmlns:a16="http://schemas.microsoft.com/office/drawing/2014/main" id="{ABD92C18-1073-479F-90EB-1618C751DA8E}"/>
                    </a:ext>
                  </a:extLst>
                </p:cNvPr>
                <p:cNvSpPr/>
                <p:nvPr/>
              </p:nvSpPr>
              <p:spPr>
                <a:xfrm>
                  <a:off x="1987381" y="6398000"/>
                  <a:ext cx="360000" cy="360000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95" name="矩形 194">
                  <a:extLst>
                    <a:ext uri="{FF2B5EF4-FFF2-40B4-BE49-F238E27FC236}">
                      <a16:creationId xmlns:a16="http://schemas.microsoft.com/office/drawing/2014/main" id="{F1FFACB1-3931-489D-BA3E-252C403F101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87381" y="6398000"/>
                  <a:ext cx="360000" cy="360000"/>
                </a:xfrm>
                <a:prstGeom prst="rect">
                  <a:avLst/>
                </a:prstGeom>
                <a:blipFill>
                  <a:blip r:embed="rId27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0" name="矩形 79">
                  <a:extLst>
                    <a:ext uri="{FF2B5EF4-FFF2-40B4-BE49-F238E27FC236}">
                      <a16:creationId xmlns:a16="http://schemas.microsoft.com/office/drawing/2014/main" id="{9F78AD32-D817-4ED5-8924-71D2F5C51034}"/>
                    </a:ext>
                  </a:extLst>
                </p:cNvPr>
                <p:cNvSpPr/>
                <p:nvPr/>
              </p:nvSpPr>
              <p:spPr>
                <a:xfrm>
                  <a:off x="2348204" y="6398000"/>
                  <a:ext cx="360000" cy="360000"/>
                </a:xfrm>
                <a:prstGeom prst="rect">
                  <a:avLst/>
                </a:prstGeom>
                <a:grp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96" name="矩形 195">
                  <a:extLst>
                    <a:ext uri="{FF2B5EF4-FFF2-40B4-BE49-F238E27FC236}">
                      <a16:creationId xmlns:a16="http://schemas.microsoft.com/office/drawing/2014/main" id="{29D63C4F-8F80-4351-BEF6-810DE889EDF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48204" y="6398000"/>
                  <a:ext cx="360000" cy="360000"/>
                </a:xfrm>
                <a:prstGeom prst="rect">
                  <a:avLst/>
                </a:prstGeom>
                <a:blipFill>
                  <a:blip r:embed="rId28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矩形 80">
                  <a:extLst>
                    <a:ext uri="{FF2B5EF4-FFF2-40B4-BE49-F238E27FC236}">
                      <a16:creationId xmlns:a16="http://schemas.microsoft.com/office/drawing/2014/main" id="{A684CB3B-7DB3-4483-9080-1C596733174E}"/>
                    </a:ext>
                  </a:extLst>
                </p:cNvPr>
                <p:cNvSpPr/>
                <p:nvPr/>
              </p:nvSpPr>
              <p:spPr>
                <a:xfrm>
                  <a:off x="1624488" y="5674825"/>
                  <a:ext cx="360000" cy="360000"/>
                </a:xfrm>
                <a:prstGeom prst="rect">
                  <a:avLst/>
                </a:prstGeom>
                <a:grp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1,</m:t>
                            </m:r>
                            <m: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197" name="矩形 196">
                  <a:extLst>
                    <a:ext uri="{FF2B5EF4-FFF2-40B4-BE49-F238E27FC236}">
                      <a16:creationId xmlns:a16="http://schemas.microsoft.com/office/drawing/2014/main" id="{F9C3EF39-C46F-446C-A846-ABEA4B32440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4488" y="5674825"/>
                  <a:ext cx="360000" cy="360000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2" name="群組 81">
            <a:extLst>
              <a:ext uri="{FF2B5EF4-FFF2-40B4-BE49-F238E27FC236}">
                <a16:creationId xmlns:a16="http://schemas.microsoft.com/office/drawing/2014/main" id="{772E2420-1EE6-4B31-896B-56BD212A7325}"/>
              </a:ext>
            </a:extLst>
          </p:cNvPr>
          <p:cNvGrpSpPr/>
          <p:nvPr/>
        </p:nvGrpSpPr>
        <p:grpSpPr>
          <a:xfrm>
            <a:off x="7176757" y="3658267"/>
            <a:ext cx="2165626" cy="539047"/>
            <a:chOff x="7176757" y="3658267"/>
            <a:chExt cx="2165626" cy="53904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3" name="矩形 82">
                  <a:extLst>
                    <a:ext uri="{FF2B5EF4-FFF2-40B4-BE49-F238E27FC236}">
                      <a16:creationId xmlns:a16="http://schemas.microsoft.com/office/drawing/2014/main" id="{CD3EF8BB-747A-46F9-A32B-40E1B1E49162}"/>
                    </a:ext>
                  </a:extLst>
                </p:cNvPr>
                <p:cNvSpPr/>
                <p:nvPr/>
              </p:nvSpPr>
              <p:spPr>
                <a:xfrm>
                  <a:off x="7176757" y="3658267"/>
                  <a:ext cx="539047" cy="539047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0,0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208" name="矩形 207">
                  <a:extLst>
                    <a:ext uri="{FF2B5EF4-FFF2-40B4-BE49-F238E27FC236}">
                      <a16:creationId xmlns:a16="http://schemas.microsoft.com/office/drawing/2014/main" id="{81D2FD54-1202-47C5-A315-6B204370F64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6757" y="3658267"/>
                  <a:ext cx="539047" cy="539047"/>
                </a:xfrm>
                <a:prstGeom prst="rect">
                  <a:avLst/>
                </a:prstGeom>
                <a:blipFill>
                  <a:blip r:embed="rId29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矩形 83">
                  <a:extLst>
                    <a:ext uri="{FF2B5EF4-FFF2-40B4-BE49-F238E27FC236}">
                      <a16:creationId xmlns:a16="http://schemas.microsoft.com/office/drawing/2014/main" id="{D775A646-506C-43E1-B0E6-69D2ADCAC73F}"/>
                    </a:ext>
                  </a:extLst>
                </p:cNvPr>
                <p:cNvSpPr/>
                <p:nvPr/>
              </p:nvSpPr>
              <p:spPr>
                <a:xfrm>
                  <a:off x="7717776" y="3658267"/>
                  <a:ext cx="539047" cy="539047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209" name="矩形 208">
                  <a:extLst>
                    <a:ext uri="{FF2B5EF4-FFF2-40B4-BE49-F238E27FC236}">
                      <a16:creationId xmlns:a16="http://schemas.microsoft.com/office/drawing/2014/main" id="{67F4D7C5-8BEC-46E1-BC3A-4B803B5758D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17776" y="3658267"/>
                  <a:ext cx="539047" cy="539047"/>
                </a:xfrm>
                <a:prstGeom prst="rect">
                  <a:avLst/>
                </a:prstGeom>
                <a:blipFill>
                  <a:blip r:embed="rId30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CDDB922C-6138-4DA9-A8D9-7264E0FA4473}"/>
                    </a:ext>
                  </a:extLst>
                </p:cNvPr>
                <p:cNvSpPr/>
                <p:nvPr/>
              </p:nvSpPr>
              <p:spPr>
                <a:xfrm>
                  <a:off x="8260204" y="3658267"/>
                  <a:ext cx="539047" cy="539047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210" name="矩形 209">
                  <a:extLst>
                    <a:ext uri="{FF2B5EF4-FFF2-40B4-BE49-F238E27FC236}">
                      <a16:creationId xmlns:a16="http://schemas.microsoft.com/office/drawing/2014/main" id="{85B0195C-2C3C-4D76-9D73-0D21CA6EABF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60204" y="3658267"/>
                  <a:ext cx="539047" cy="539047"/>
                </a:xfrm>
                <a:prstGeom prst="rect">
                  <a:avLst/>
                </a:prstGeom>
                <a:blipFill>
                  <a:blip r:embed="rId31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矩形 85">
                  <a:extLst>
                    <a:ext uri="{FF2B5EF4-FFF2-40B4-BE49-F238E27FC236}">
                      <a16:creationId xmlns:a16="http://schemas.microsoft.com/office/drawing/2014/main" id="{94F50BE3-B9DC-403D-BFD3-8035844ECBCB}"/>
                    </a:ext>
                  </a:extLst>
                </p:cNvPr>
                <p:cNvSpPr/>
                <p:nvPr/>
              </p:nvSpPr>
              <p:spPr>
                <a:xfrm>
                  <a:off x="8803336" y="3658267"/>
                  <a:ext cx="539047" cy="539047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en-US" altLang="zh-TW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000" dirty="0"/>
                </a:p>
              </p:txBody>
            </p:sp>
          </mc:Choice>
          <mc:Fallback xmlns="">
            <p:sp>
              <p:nvSpPr>
                <p:cNvPr id="211" name="矩形 210">
                  <a:extLst>
                    <a:ext uri="{FF2B5EF4-FFF2-40B4-BE49-F238E27FC236}">
                      <a16:creationId xmlns:a16="http://schemas.microsoft.com/office/drawing/2014/main" id="{8B51ACEE-55C7-4D6E-9808-F286A2B099E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03336" y="3658267"/>
                  <a:ext cx="539047" cy="539047"/>
                </a:xfrm>
                <a:prstGeom prst="rect">
                  <a:avLst/>
                </a:prstGeom>
                <a:blipFill>
                  <a:blip r:embed="rId32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矩形 86">
                <a:extLst>
                  <a:ext uri="{FF2B5EF4-FFF2-40B4-BE49-F238E27FC236}">
                    <a16:creationId xmlns:a16="http://schemas.microsoft.com/office/drawing/2014/main" id="{4B7CF6AE-012F-458D-BD04-8D7A8C91F63E}"/>
                  </a:ext>
                </a:extLst>
              </p:cNvPr>
              <p:cNvSpPr/>
              <p:nvPr/>
            </p:nvSpPr>
            <p:spPr>
              <a:xfrm>
                <a:off x="7177849" y="4200167"/>
                <a:ext cx="539047" cy="539047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1,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87" name="矩形 86">
                <a:extLst>
                  <a:ext uri="{FF2B5EF4-FFF2-40B4-BE49-F238E27FC236}">
                    <a16:creationId xmlns:a16="http://schemas.microsoft.com/office/drawing/2014/main" id="{4B7CF6AE-012F-458D-BD04-8D7A8C91F6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7849" y="4200167"/>
                <a:ext cx="539047" cy="539047"/>
              </a:xfrm>
              <a:prstGeom prst="rect">
                <a:avLst/>
              </a:prstGeom>
              <a:blipFill>
                <a:blip r:embed="rId33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90EE66B2-1FF2-40AC-9737-5BE22FCD154E}"/>
                  </a:ext>
                </a:extLst>
              </p:cNvPr>
              <p:cNvSpPr/>
              <p:nvPr/>
            </p:nvSpPr>
            <p:spPr>
              <a:xfrm>
                <a:off x="8261296" y="4200167"/>
                <a:ext cx="539047" cy="539047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90EE66B2-1FF2-40AC-9737-5BE22FCD15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1296" y="4200167"/>
                <a:ext cx="539047" cy="539047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矩形 88">
                <a:extLst>
                  <a:ext uri="{FF2B5EF4-FFF2-40B4-BE49-F238E27FC236}">
                    <a16:creationId xmlns:a16="http://schemas.microsoft.com/office/drawing/2014/main" id="{E9E03167-6000-4A8C-A9EE-B310727C7BAE}"/>
                  </a:ext>
                </a:extLst>
              </p:cNvPr>
              <p:cNvSpPr/>
              <p:nvPr/>
            </p:nvSpPr>
            <p:spPr>
              <a:xfrm>
                <a:off x="8801575" y="4200167"/>
                <a:ext cx="539047" cy="539047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89" name="矩形 88">
                <a:extLst>
                  <a:ext uri="{FF2B5EF4-FFF2-40B4-BE49-F238E27FC236}">
                    <a16:creationId xmlns:a16="http://schemas.microsoft.com/office/drawing/2014/main" id="{E9E03167-6000-4A8C-A9EE-B310727C7B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1575" y="4200167"/>
                <a:ext cx="539047" cy="539047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03E9A827-6F54-4786-9F1F-43A55B53AAD7}"/>
                  </a:ext>
                </a:extLst>
              </p:cNvPr>
              <p:cNvSpPr/>
              <p:nvPr/>
            </p:nvSpPr>
            <p:spPr>
              <a:xfrm>
                <a:off x="7177849" y="4742066"/>
                <a:ext cx="539047" cy="539047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2,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03E9A827-6F54-4786-9F1F-43A55B53AA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7849" y="4742066"/>
                <a:ext cx="539047" cy="539047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05A71ECC-7119-4B9D-B356-5F3F45DBE507}"/>
                  </a:ext>
                </a:extLst>
              </p:cNvPr>
              <p:cNvSpPr/>
              <p:nvPr/>
            </p:nvSpPr>
            <p:spPr>
              <a:xfrm>
                <a:off x="7718868" y="4742066"/>
                <a:ext cx="539047" cy="539047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05A71ECC-7119-4B9D-B356-5F3F45DBE5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8868" y="4742066"/>
                <a:ext cx="539047" cy="539047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2" name="矩形 91">
                <a:extLst>
                  <a:ext uri="{FF2B5EF4-FFF2-40B4-BE49-F238E27FC236}">
                    <a16:creationId xmlns:a16="http://schemas.microsoft.com/office/drawing/2014/main" id="{F29DD499-6C2A-4353-BB4B-6D10A2291FCC}"/>
                  </a:ext>
                </a:extLst>
              </p:cNvPr>
              <p:cNvSpPr/>
              <p:nvPr/>
            </p:nvSpPr>
            <p:spPr>
              <a:xfrm>
                <a:off x="8261296" y="4742066"/>
                <a:ext cx="539047" cy="539047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2" name="矩形 91">
                <a:extLst>
                  <a:ext uri="{FF2B5EF4-FFF2-40B4-BE49-F238E27FC236}">
                    <a16:creationId xmlns:a16="http://schemas.microsoft.com/office/drawing/2014/main" id="{F29DD499-6C2A-4353-BB4B-6D10A2291F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1296" y="4742066"/>
                <a:ext cx="539047" cy="539047"/>
              </a:xfrm>
              <a:prstGeom prst="rect">
                <a:avLst/>
              </a:prstGeom>
              <a:blipFill>
                <a:blip r:embed="rId38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矩形 92">
                <a:extLst>
                  <a:ext uri="{FF2B5EF4-FFF2-40B4-BE49-F238E27FC236}">
                    <a16:creationId xmlns:a16="http://schemas.microsoft.com/office/drawing/2014/main" id="{A172F66C-0465-44C6-9040-D33DDD162DF2}"/>
                  </a:ext>
                </a:extLst>
              </p:cNvPr>
              <p:cNvSpPr/>
              <p:nvPr/>
            </p:nvSpPr>
            <p:spPr>
              <a:xfrm>
                <a:off x="8801575" y="4742066"/>
                <a:ext cx="539047" cy="539047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3" name="矩形 92">
                <a:extLst>
                  <a:ext uri="{FF2B5EF4-FFF2-40B4-BE49-F238E27FC236}">
                    <a16:creationId xmlns:a16="http://schemas.microsoft.com/office/drawing/2014/main" id="{A172F66C-0465-44C6-9040-D33DDD162D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1575" y="4742066"/>
                <a:ext cx="539047" cy="539047"/>
              </a:xfrm>
              <a:prstGeom prst="rect">
                <a:avLst/>
              </a:prstGeom>
              <a:blipFill>
                <a:blip r:embed="rId39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id="{7972D3CC-9BD3-4D29-A860-FEC35F09ABBD}"/>
                  </a:ext>
                </a:extLst>
              </p:cNvPr>
              <p:cNvSpPr/>
              <p:nvPr/>
            </p:nvSpPr>
            <p:spPr>
              <a:xfrm>
                <a:off x="7177849" y="5283966"/>
                <a:ext cx="539047" cy="539047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3,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id="{7972D3CC-9BD3-4D29-A860-FEC35F09ABB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7849" y="5283966"/>
                <a:ext cx="539047" cy="539047"/>
              </a:xfrm>
              <a:prstGeom prst="rect">
                <a:avLst/>
              </a:prstGeom>
              <a:blipFill>
                <a:blip r:embed="rId40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" name="矩形 94">
                <a:extLst>
                  <a:ext uri="{FF2B5EF4-FFF2-40B4-BE49-F238E27FC236}">
                    <a16:creationId xmlns:a16="http://schemas.microsoft.com/office/drawing/2014/main" id="{8002085C-539B-42CB-A315-4AD9603EC592}"/>
                  </a:ext>
                </a:extLst>
              </p:cNvPr>
              <p:cNvSpPr/>
              <p:nvPr/>
            </p:nvSpPr>
            <p:spPr>
              <a:xfrm>
                <a:off x="7718868" y="5283966"/>
                <a:ext cx="539047" cy="539047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5" name="矩形 94">
                <a:extLst>
                  <a:ext uri="{FF2B5EF4-FFF2-40B4-BE49-F238E27FC236}">
                    <a16:creationId xmlns:a16="http://schemas.microsoft.com/office/drawing/2014/main" id="{8002085C-539B-42CB-A315-4AD9603EC5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8868" y="5283966"/>
                <a:ext cx="539047" cy="539047"/>
              </a:xfrm>
              <a:prstGeom prst="rect">
                <a:avLst/>
              </a:prstGeom>
              <a:blipFill>
                <a:blip r:embed="rId41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矩形 95">
                <a:extLst>
                  <a:ext uri="{FF2B5EF4-FFF2-40B4-BE49-F238E27FC236}">
                    <a16:creationId xmlns:a16="http://schemas.microsoft.com/office/drawing/2014/main" id="{A7B09AC0-4BCA-4AF0-AAE4-CC9C0DB87044}"/>
                  </a:ext>
                </a:extLst>
              </p:cNvPr>
              <p:cNvSpPr/>
              <p:nvPr/>
            </p:nvSpPr>
            <p:spPr>
              <a:xfrm>
                <a:off x="8261296" y="5283966"/>
                <a:ext cx="539047" cy="539047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6" name="矩形 95">
                <a:extLst>
                  <a:ext uri="{FF2B5EF4-FFF2-40B4-BE49-F238E27FC236}">
                    <a16:creationId xmlns:a16="http://schemas.microsoft.com/office/drawing/2014/main" id="{A7B09AC0-4BCA-4AF0-AAE4-CC9C0DB870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1296" y="5283966"/>
                <a:ext cx="539047" cy="539047"/>
              </a:xfrm>
              <a:prstGeom prst="rect">
                <a:avLst/>
              </a:prstGeom>
              <a:blipFill>
                <a:blip r:embed="rId42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421BF529-0A7A-449B-962F-2D10298D5DE3}"/>
                  </a:ext>
                </a:extLst>
              </p:cNvPr>
              <p:cNvSpPr/>
              <p:nvPr/>
            </p:nvSpPr>
            <p:spPr>
              <a:xfrm>
                <a:off x="8801575" y="5283966"/>
                <a:ext cx="539047" cy="539047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421BF529-0A7A-449B-962F-2D10298D5D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1575" y="5283966"/>
                <a:ext cx="539047" cy="539047"/>
              </a:xfrm>
              <a:prstGeom prst="rect">
                <a:avLst/>
              </a:prstGeom>
              <a:blipFill>
                <a:blip r:embed="rId43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8" name="矩形 97">
                <a:extLst>
                  <a:ext uri="{FF2B5EF4-FFF2-40B4-BE49-F238E27FC236}">
                    <a16:creationId xmlns:a16="http://schemas.microsoft.com/office/drawing/2014/main" id="{5CEF8292-E668-4C37-9C5B-61D4380A4495}"/>
                  </a:ext>
                </a:extLst>
              </p:cNvPr>
              <p:cNvSpPr/>
              <p:nvPr/>
            </p:nvSpPr>
            <p:spPr>
              <a:xfrm>
                <a:off x="7717917" y="4201117"/>
                <a:ext cx="539047" cy="539047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1,</m:t>
                          </m:r>
                          <m: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8" name="矩形 97">
                <a:extLst>
                  <a:ext uri="{FF2B5EF4-FFF2-40B4-BE49-F238E27FC236}">
                    <a16:creationId xmlns:a16="http://schemas.microsoft.com/office/drawing/2014/main" id="{5CEF8292-E668-4C37-9C5B-61D4380A44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7917" y="4201117"/>
                <a:ext cx="539047" cy="539047"/>
              </a:xfrm>
              <a:prstGeom prst="rect">
                <a:avLst/>
              </a:prstGeom>
              <a:blipFill>
                <a:blip r:embed="rId44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9" name="群組 98">
            <a:extLst>
              <a:ext uri="{FF2B5EF4-FFF2-40B4-BE49-F238E27FC236}">
                <a16:creationId xmlns:a16="http://schemas.microsoft.com/office/drawing/2014/main" id="{4A235C63-D1BD-4FB1-9E5A-EECBCF1C32CF}"/>
              </a:ext>
            </a:extLst>
          </p:cNvPr>
          <p:cNvGrpSpPr/>
          <p:nvPr/>
        </p:nvGrpSpPr>
        <p:grpSpPr>
          <a:xfrm>
            <a:off x="5659084" y="4306546"/>
            <a:ext cx="873256" cy="215619"/>
            <a:chOff x="3137192" y="5781430"/>
            <a:chExt cx="583200" cy="144000"/>
          </a:xfrm>
        </p:grpSpPr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1DDA200B-4AFE-463D-91B0-897D1A8A5C22}"/>
                </a:ext>
              </a:extLst>
            </p:cNvPr>
            <p:cNvSpPr/>
            <p:nvPr/>
          </p:nvSpPr>
          <p:spPr>
            <a:xfrm>
              <a:off x="3137192" y="5781430"/>
              <a:ext cx="145165" cy="144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8E06EC29-0ED9-478A-94FF-9486434D2B26}"/>
                </a:ext>
              </a:extLst>
            </p:cNvPr>
            <p:cNvSpPr/>
            <p:nvPr/>
          </p:nvSpPr>
          <p:spPr>
            <a:xfrm>
              <a:off x="3282888" y="5781430"/>
              <a:ext cx="145165" cy="144000"/>
            </a:xfrm>
            <a:prstGeom prst="rect">
              <a:avLst/>
            </a:prstGeom>
            <a:noFill/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C64B0262-9D9D-47D0-B848-BF094AD549CC}"/>
                </a:ext>
              </a:extLst>
            </p:cNvPr>
            <p:cNvSpPr/>
            <p:nvPr/>
          </p:nvSpPr>
          <p:spPr>
            <a:xfrm>
              <a:off x="3428963" y="5781430"/>
              <a:ext cx="145165" cy="144000"/>
            </a:xfrm>
            <a:prstGeom prst="rect">
              <a:avLst/>
            </a:prstGeom>
            <a:noFill/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8877A401-276A-4E5A-96EB-0F579F1B71A0}"/>
                </a:ext>
              </a:extLst>
            </p:cNvPr>
            <p:cNvSpPr/>
            <p:nvPr/>
          </p:nvSpPr>
          <p:spPr>
            <a:xfrm>
              <a:off x="3575227" y="5781430"/>
              <a:ext cx="145165" cy="144000"/>
            </a:xfrm>
            <a:prstGeom prst="rect">
              <a:avLst/>
            </a:prstGeom>
            <a:noFill/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cxnSp>
          <p:nvCxnSpPr>
            <p:cNvPr id="104" name="接點: 肘形 103">
              <a:extLst>
                <a:ext uri="{FF2B5EF4-FFF2-40B4-BE49-F238E27FC236}">
                  <a16:creationId xmlns:a16="http://schemas.microsoft.com/office/drawing/2014/main" id="{134A7A32-8F75-4F78-BDAC-DCBA8CE320AC}"/>
                </a:ext>
              </a:extLst>
            </p:cNvPr>
            <p:cNvCxnSpPr>
              <a:cxnSpLocks/>
              <a:endCxn id="103" idx="3"/>
            </p:cNvCxnSpPr>
            <p:nvPr/>
          </p:nvCxnSpPr>
          <p:spPr>
            <a:xfrm>
              <a:off x="3137192" y="5852795"/>
              <a:ext cx="583200" cy="635"/>
            </a:xfrm>
            <a:prstGeom prst="bentConnector5">
              <a:avLst>
                <a:gd name="adj1" fmla="val -24183"/>
                <a:gd name="adj2" fmla="val 22661417"/>
                <a:gd name="adj3" fmla="val 124172"/>
              </a:avLst>
            </a:prstGeom>
            <a:ln w="635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673F2205-B635-4D4D-90C3-5949DC3C4294}"/>
              </a:ext>
            </a:extLst>
          </p:cNvPr>
          <p:cNvGrpSpPr/>
          <p:nvPr/>
        </p:nvGrpSpPr>
        <p:grpSpPr>
          <a:xfrm>
            <a:off x="5659084" y="4846028"/>
            <a:ext cx="873256" cy="215619"/>
            <a:chOff x="3137192" y="5781430"/>
            <a:chExt cx="583200" cy="144000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14333BE7-F849-461F-8F15-B06E9CC6DF07}"/>
                </a:ext>
              </a:extLst>
            </p:cNvPr>
            <p:cNvSpPr/>
            <p:nvPr/>
          </p:nvSpPr>
          <p:spPr>
            <a:xfrm>
              <a:off x="3137192" y="5781430"/>
              <a:ext cx="145165" cy="144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8691FD2A-C4B2-4A68-97F9-1384E7984FED}"/>
                </a:ext>
              </a:extLst>
            </p:cNvPr>
            <p:cNvSpPr/>
            <p:nvPr/>
          </p:nvSpPr>
          <p:spPr>
            <a:xfrm>
              <a:off x="3282888" y="5781430"/>
              <a:ext cx="145165" cy="144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13630074-F601-4AEA-A80C-CD7B5F64DBF1}"/>
                </a:ext>
              </a:extLst>
            </p:cNvPr>
            <p:cNvSpPr/>
            <p:nvPr/>
          </p:nvSpPr>
          <p:spPr>
            <a:xfrm>
              <a:off x="3428963" y="5781430"/>
              <a:ext cx="145165" cy="144000"/>
            </a:xfrm>
            <a:prstGeom prst="rect">
              <a:avLst/>
            </a:prstGeom>
            <a:noFill/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82E6F5AF-DC7D-41D4-8DEC-45BC638B6274}"/>
                </a:ext>
              </a:extLst>
            </p:cNvPr>
            <p:cNvSpPr/>
            <p:nvPr/>
          </p:nvSpPr>
          <p:spPr>
            <a:xfrm>
              <a:off x="3575227" y="5781430"/>
              <a:ext cx="145165" cy="144000"/>
            </a:xfrm>
            <a:prstGeom prst="rect">
              <a:avLst/>
            </a:prstGeom>
            <a:noFill/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cxnSp>
          <p:nvCxnSpPr>
            <p:cNvPr id="110" name="接點: 肘形 109">
              <a:extLst>
                <a:ext uri="{FF2B5EF4-FFF2-40B4-BE49-F238E27FC236}">
                  <a16:creationId xmlns:a16="http://schemas.microsoft.com/office/drawing/2014/main" id="{C95CD38C-9770-47F7-8121-BE939E6AE16A}"/>
                </a:ext>
              </a:extLst>
            </p:cNvPr>
            <p:cNvCxnSpPr>
              <a:cxnSpLocks/>
              <a:endCxn id="109" idx="3"/>
            </p:cNvCxnSpPr>
            <p:nvPr/>
          </p:nvCxnSpPr>
          <p:spPr>
            <a:xfrm>
              <a:off x="3137192" y="5852795"/>
              <a:ext cx="583200" cy="635"/>
            </a:xfrm>
            <a:prstGeom prst="bentConnector5">
              <a:avLst>
                <a:gd name="adj1" fmla="val -24183"/>
                <a:gd name="adj2" fmla="val 22661417"/>
                <a:gd name="adj3" fmla="val 124172"/>
              </a:avLst>
            </a:prstGeom>
            <a:ln w="635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" name="群組 110">
            <a:extLst>
              <a:ext uri="{FF2B5EF4-FFF2-40B4-BE49-F238E27FC236}">
                <a16:creationId xmlns:a16="http://schemas.microsoft.com/office/drawing/2014/main" id="{A4954209-C493-4F3F-B1F3-66972F9E3219}"/>
              </a:ext>
            </a:extLst>
          </p:cNvPr>
          <p:cNvGrpSpPr/>
          <p:nvPr/>
        </p:nvGrpSpPr>
        <p:grpSpPr>
          <a:xfrm>
            <a:off x="5659084" y="5384558"/>
            <a:ext cx="873256" cy="215619"/>
            <a:chOff x="3137192" y="5781430"/>
            <a:chExt cx="583200" cy="144000"/>
          </a:xfrm>
        </p:grpSpPr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2B84295A-6FCD-43BC-AECA-719A1180999F}"/>
                </a:ext>
              </a:extLst>
            </p:cNvPr>
            <p:cNvSpPr/>
            <p:nvPr/>
          </p:nvSpPr>
          <p:spPr>
            <a:xfrm>
              <a:off x="3137192" y="5781430"/>
              <a:ext cx="145165" cy="144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B6F0B1D3-825A-47DB-9CC8-51A148CA1A5F}"/>
                </a:ext>
              </a:extLst>
            </p:cNvPr>
            <p:cNvSpPr/>
            <p:nvPr/>
          </p:nvSpPr>
          <p:spPr>
            <a:xfrm>
              <a:off x="3282888" y="5781430"/>
              <a:ext cx="145165" cy="144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sp>
          <p:nvSpPr>
            <p:cNvPr id="114" name="矩形 113">
              <a:extLst>
                <a:ext uri="{FF2B5EF4-FFF2-40B4-BE49-F238E27FC236}">
                  <a16:creationId xmlns:a16="http://schemas.microsoft.com/office/drawing/2014/main" id="{01883B69-63E2-4DAD-BF81-7523E476610C}"/>
                </a:ext>
              </a:extLst>
            </p:cNvPr>
            <p:cNvSpPr/>
            <p:nvPr/>
          </p:nvSpPr>
          <p:spPr>
            <a:xfrm>
              <a:off x="3428963" y="5781430"/>
              <a:ext cx="145165" cy="144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F1EBD47A-0F0C-478C-9345-BEB959EE282F}"/>
                </a:ext>
              </a:extLst>
            </p:cNvPr>
            <p:cNvSpPr/>
            <p:nvPr/>
          </p:nvSpPr>
          <p:spPr>
            <a:xfrm>
              <a:off x="3575227" y="5781430"/>
              <a:ext cx="145165" cy="144000"/>
            </a:xfrm>
            <a:prstGeom prst="rect">
              <a:avLst/>
            </a:prstGeom>
            <a:noFill/>
            <a:ln w="63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/>
            </a:p>
          </p:txBody>
        </p:sp>
        <p:cxnSp>
          <p:nvCxnSpPr>
            <p:cNvPr id="116" name="接點: 肘形 115">
              <a:extLst>
                <a:ext uri="{FF2B5EF4-FFF2-40B4-BE49-F238E27FC236}">
                  <a16:creationId xmlns:a16="http://schemas.microsoft.com/office/drawing/2014/main" id="{94A7C109-5821-43A1-9DBE-C8AA823C87A9}"/>
                </a:ext>
              </a:extLst>
            </p:cNvPr>
            <p:cNvCxnSpPr>
              <a:cxnSpLocks/>
              <a:endCxn id="115" idx="3"/>
            </p:cNvCxnSpPr>
            <p:nvPr/>
          </p:nvCxnSpPr>
          <p:spPr>
            <a:xfrm>
              <a:off x="3137192" y="5852795"/>
              <a:ext cx="583200" cy="635"/>
            </a:xfrm>
            <a:prstGeom prst="bentConnector5">
              <a:avLst>
                <a:gd name="adj1" fmla="val -24183"/>
                <a:gd name="adj2" fmla="val 22661417"/>
                <a:gd name="adj3" fmla="val 124172"/>
              </a:avLst>
            </a:prstGeom>
            <a:ln w="635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矩形 116">
            <a:extLst>
              <a:ext uri="{FF2B5EF4-FFF2-40B4-BE49-F238E27FC236}">
                <a16:creationId xmlns:a16="http://schemas.microsoft.com/office/drawing/2014/main" id="{E92AB97B-745D-408D-9C1D-98505E9188D5}"/>
              </a:ext>
            </a:extLst>
          </p:cNvPr>
          <p:cNvSpPr/>
          <p:nvPr/>
        </p:nvSpPr>
        <p:spPr>
          <a:xfrm>
            <a:off x="5473124" y="3123013"/>
            <a:ext cx="1239808" cy="431238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ShiftRows</a:t>
            </a:r>
            <a:r>
              <a:rPr lang="en-US" altLang="zh-TW" sz="1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()</a:t>
            </a:r>
          </a:p>
        </p:txBody>
      </p:sp>
      <p:cxnSp>
        <p:nvCxnSpPr>
          <p:cNvPr id="118" name="接點: 弧形 117">
            <a:extLst>
              <a:ext uri="{FF2B5EF4-FFF2-40B4-BE49-F238E27FC236}">
                <a16:creationId xmlns:a16="http://schemas.microsoft.com/office/drawing/2014/main" id="{FB529888-9A0B-4646-A5A9-16E6C9761AEC}"/>
              </a:ext>
            </a:extLst>
          </p:cNvPr>
          <p:cNvCxnSpPr>
            <a:cxnSpLocks/>
            <a:stCxn id="117" idx="3"/>
            <a:endCxn id="83" idx="0"/>
          </p:cNvCxnSpPr>
          <p:nvPr/>
        </p:nvCxnSpPr>
        <p:spPr>
          <a:xfrm>
            <a:off x="6712932" y="3338632"/>
            <a:ext cx="733348" cy="319635"/>
          </a:xfrm>
          <a:prstGeom prst="curvedConnector2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接點: 弧形 118">
            <a:extLst>
              <a:ext uri="{FF2B5EF4-FFF2-40B4-BE49-F238E27FC236}">
                <a16:creationId xmlns:a16="http://schemas.microsoft.com/office/drawing/2014/main" id="{01F2F8AB-75BB-4C8C-8C2D-581ACE196E07}"/>
              </a:ext>
            </a:extLst>
          </p:cNvPr>
          <p:cNvCxnSpPr>
            <a:cxnSpLocks/>
            <a:stCxn id="69" idx="0"/>
            <a:endCxn id="117" idx="1"/>
          </p:cNvCxnSpPr>
          <p:nvPr/>
        </p:nvCxnSpPr>
        <p:spPr>
          <a:xfrm rot="5400000" flipH="1" flipV="1">
            <a:off x="4951232" y="3136375"/>
            <a:ext cx="319635" cy="724150"/>
          </a:xfrm>
          <a:prstGeom prst="curvedConnector2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9197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11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-2972" y="-5354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555770" cy="400110"/>
            <a:chOff x="568442" y="319364"/>
            <a:chExt cx="3555770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458254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AES Algorithm – Mix Columns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85A924CF-9D13-4415-8577-1B0B54F73FA2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文字方塊 119">
                <a:extLst>
                  <a:ext uri="{FF2B5EF4-FFF2-40B4-BE49-F238E27FC236}">
                    <a16:creationId xmlns:a16="http://schemas.microsoft.com/office/drawing/2014/main" id="{530754C3-1D6A-4771-A66A-88CD092FD69D}"/>
                  </a:ext>
                </a:extLst>
              </p:cNvPr>
              <p:cNvSpPr txBox="1"/>
              <p:nvPr/>
            </p:nvSpPr>
            <p:spPr>
              <a:xfrm>
                <a:off x="3167591" y="1034612"/>
                <a:ext cx="5856817" cy="24411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2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800" kern="100" smtClean="0">
                          <a:effectLst/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zh-TW" altLang="zh-TW" sz="1800" i="1" kern="10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TW" sz="1800" kern="100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zh-TW" altLang="zh-TW" sz="1800" i="1" kern="10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03</m:t>
                          </m:r>
                        </m:e>
                      </m:d>
                      <m:sSup>
                        <m:sSupPr>
                          <m:ctrlPr>
                            <a:rPr lang="zh-TW" altLang="zh-TW" sz="1800" i="1" kern="100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altLang="zh-TW" sz="1800" kern="100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{"/>
                          <m:endChr m:val="}"/>
                          <m:ctrlPr>
                            <a:rPr lang="zh-TW" altLang="zh-TW" sz="1800" i="1" kern="10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TW" sz="1800" b="0" i="1" kern="100" smtClean="0"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sSup>
                        <m:sSupPr>
                          <m:ctrlPr>
                            <a:rPr lang="zh-TW" altLang="zh-TW" sz="1800" i="1" kern="100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zh-TW" sz="1800" kern="100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{"/>
                          <m:endChr m:val="}"/>
                          <m:ctrlPr>
                            <a:rPr lang="zh-TW" altLang="zh-TW" sz="1800" i="1" kern="10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01</m:t>
                          </m:r>
                        </m:e>
                      </m:d>
                      <m:r>
                        <a:rPr lang="en-US" altLang="zh-TW" sz="1800" kern="100">
                          <a:effectLst/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TW" sz="1800" kern="100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{"/>
                          <m:endChr m:val="}"/>
                          <m:ctrlPr>
                            <a:rPr lang="zh-TW" altLang="zh-TW" sz="1800" i="1" kern="10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02</m:t>
                          </m:r>
                        </m:e>
                      </m:d>
                    </m:oMath>
                  </m:oMathPara>
                </a14:m>
                <a:endParaRPr lang="en-US" altLang="zh-TW" sz="1800" kern="100" dirty="0">
                  <a:effectLst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  <a:p>
                <a:pPr algn="just">
                  <a:lnSpc>
                    <a:spcPct val="2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800" i="1" smtClean="0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𝑆</m:t>
                      </m:r>
                      <m:r>
                        <a:rPr lang="en-US" altLang="zh-TW" sz="1800" i="1" smtClean="0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′</m:t>
                      </m:r>
                      <m:d>
                        <m:dPr>
                          <m:ctrlPr>
                            <a:rPr lang="zh-TW" altLang="zh-TW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zh-TW" sz="1800" i="1">
                              <a:effectLst/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TW" sz="1800" i="1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TW" sz="1800" i="1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𝑎</m:t>
                      </m:r>
                      <m:d>
                        <m:dPr>
                          <m:ctrlPr>
                            <a:rPr lang="zh-TW" altLang="zh-TW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zh-TW" sz="1800" i="1">
                              <a:effectLst/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TW" sz="1800" i="1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 ⨂ </m:t>
                      </m:r>
                      <m:r>
                        <a:rPr lang="en-US" altLang="zh-TW" sz="1800" i="1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𝑆</m:t>
                      </m:r>
                      <m:d>
                        <m:dPr>
                          <m:ctrlPr>
                            <a:rPr lang="zh-TW" altLang="zh-TW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zh-TW" sz="1800" i="1">
                              <a:effectLst/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altLang="zh-TW" i="1" dirty="0">
                  <a:effectLst/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TW" altLang="zh-TW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zh-TW" altLang="zh-TW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zh-TW" altLang="zh-TW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e>
                                <m:sub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0,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TW" altLang="zh-TW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e>
                                <m:sub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1,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TW" altLang="zh-TW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e>
                                <m:sub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2,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TW" altLang="zh-TW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e>
                                <m:sub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3,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  <m:r>
                        <a:rPr lang="en-US" altLang="zh-TW" sz="1800" i="1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TW" altLang="zh-TW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zh-TW" altLang="zh-TW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02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01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01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03</m:t>
                              </m:r>
                            </m:e>
                          </m:eqArr>
                          <m:r>
                            <a:rPr lang="en-US" altLang="zh-TW" sz="1800" i="1">
                              <a:effectLst/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    </m:t>
                          </m:r>
                          <m:eqArr>
                            <m:eqArrPr>
                              <m:ctrlPr>
                                <a:rPr lang="zh-TW" altLang="zh-TW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03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02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01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01</m:t>
                              </m:r>
                            </m:e>
                          </m:eqArr>
                          <m:r>
                            <a:rPr lang="en-US" altLang="zh-TW" sz="1800" i="1">
                              <a:effectLst/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    </m:t>
                          </m:r>
                          <m:eqArr>
                            <m:eqArrPr>
                              <m:ctrlPr>
                                <a:rPr lang="zh-TW" altLang="zh-TW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01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03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02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01</m:t>
                              </m:r>
                            </m:e>
                          </m:eqArr>
                          <m:r>
                            <a:rPr lang="en-US" altLang="zh-TW" sz="1800" i="1">
                              <a:effectLst/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    </m:t>
                          </m:r>
                          <m:eqArr>
                            <m:eqArrPr>
                              <m:ctrlPr>
                                <a:rPr lang="zh-TW" altLang="zh-TW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01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01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03</m:t>
                              </m:r>
                            </m:e>
                            <m:e>
                              <m:r>
                                <a:rPr lang="en-US" altLang="zh-TW" sz="1800" i="1">
                                  <a:effectLst/>
                                  <a:latin typeface="Cambria Math" panose="02040503050406030204" pitchFamily="18" charset="0"/>
                                  <a:ea typeface="標楷體" panose="03000509000000000000" pitchFamily="65" charset="-120"/>
                                  <a:cs typeface="Times New Roman" panose="02020603050405020304" pitchFamily="18" charset="0"/>
                                </a:rPr>
                                <m:t>02</m:t>
                              </m:r>
                            </m:e>
                          </m:eqArr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zh-TW" altLang="zh-TW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zh-TW" altLang="zh-TW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zh-TW" altLang="zh-TW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0,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TW" altLang="zh-TW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1,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TW" altLang="zh-TW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2,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TW" altLang="zh-TW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3,</m:t>
                                  </m:r>
                                  <m:r>
                                    <a:rPr lang="en-US" altLang="zh-TW" sz="1800" i="1">
                                      <a:effectLst/>
                                      <a:latin typeface="Cambria Math" panose="02040503050406030204" pitchFamily="18" charset="0"/>
                                      <a:ea typeface="標楷體" panose="03000509000000000000" pitchFamily="65" charset="-12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  <m:r>
                        <a:rPr lang="en-US" altLang="zh-TW" sz="1800" i="1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          </m:t>
                      </m:r>
                      <m:r>
                        <a:rPr lang="en-US" altLang="zh-TW" sz="1800" i="1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𝑓𝑜𝑟</m:t>
                      </m:r>
                      <m:r>
                        <a:rPr lang="en-US" altLang="zh-TW" sz="1800" i="1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 0≤</m:t>
                      </m:r>
                      <m:r>
                        <a:rPr lang="en-US" altLang="zh-TW" sz="1800" i="1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𝑐</m:t>
                      </m:r>
                      <m:r>
                        <a:rPr lang="en-US" altLang="zh-TW" sz="1800" i="1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&lt;</m:t>
                      </m:r>
                      <m:r>
                        <a:rPr lang="en-US" altLang="zh-TW" sz="1800" i="1"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𝑁𝑏</m:t>
                      </m:r>
                    </m:oMath>
                  </m:oMathPara>
                </a14:m>
                <a:endParaRPr lang="zh-TW" altLang="zh-TW" i="1" kern="1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0" name="文字方塊 119">
                <a:extLst>
                  <a:ext uri="{FF2B5EF4-FFF2-40B4-BE49-F238E27FC236}">
                    <a16:creationId xmlns:a16="http://schemas.microsoft.com/office/drawing/2014/main" id="{530754C3-1D6A-4771-A66A-88CD092FD6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7591" y="1034612"/>
                <a:ext cx="5856817" cy="244111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矩形 120">
                <a:extLst>
                  <a:ext uri="{FF2B5EF4-FFF2-40B4-BE49-F238E27FC236}">
                    <a16:creationId xmlns:a16="http://schemas.microsoft.com/office/drawing/2014/main" id="{0CB95E92-4200-4DF9-9328-F59D06B7230B}"/>
                  </a:ext>
                </a:extLst>
              </p:cNvPr>
              <p:cNvSpPr/>
              <p:nvPr/>
            </p:nvSpPr>
            <p:spPr>
              <a:xfrm>
                <a:off x="3068531" y="4276861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21" name="矩形 120">
                <a:extLst>
                  <a:ext uri="{FF2B5EF4-FFF2-40B4-BE49-F238E27FC236}">
                    <a16:creationId xmlns:a16="http://schemas.microsoft.com/office/drawing/2014/main" id="{0CB95E92-4200-4DF9-9328-F59D06B723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8531" y="4276861"/>
                <a:ext cx="503128" cy="50312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2" name="矩形 121">
            <a:extLst>
              <a:ext uri="{FF2B5EF4-FFF2-40B4-BE49-F238E27FC236}">
                <a16:creationId xmlns:a16="http://schemas.microsoft.com/office/drawing/2014/main" id="{63047F39-F911-4EE4-A5FB-F3A35CAAC83C}"/>
              </a:ext>
            </a:extLst>
          </p:cNvPr>
          <p:cNvSpPr/>
          <p:nvPr/>
        </p:nvSpPr>
        <p:spPr>
          <a:xfrm>
            <a:off x="3573500" y="4276861"/>
            <a:ext cx="503128" cy="503128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3" name="矩形 122">
                <a:extLst>
                  <a:ext uri="{FF2B5EF4-FFF2-40B4-BE49-F238E27FC236}">
                    <a16:creationId xmlns:a16="http://schemas.microsoft.com/office/drawing/2014/main" id="{966AF03F-9C59-44A7-9049-9C70333F80D5}"/>
                  </a:ext>
                </a:extLst>
              </p:cNvPr>
              <p:cNvSpPr/>
              <p:nvPr/>
            </p:nvSpPr>
            <p:spPr>
              <a:xfrm>
                <a:off x="4079784" y="4276861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23" name="矩形 122">
                <a:extLst>
                  <a:ext uri="{FF2B5EF4-FFF2-40B4-BE49-F238E27FC236}">
                    <a16:creationId xmlns:a16="http://schemas.microsoft.com/office/drawing/2014/main" id="{966AF03F-9C59-44A7-9049-9C70333F80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9784" y="4276861"/>
                <a:ext cx="503128" cy="50312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9AF85571-828C-49F7-8837-3461A9C5C6FF}"/>
                  </a:ext>
                </a:extLst>
              </p:cNvPr>
              <p:cNvSpPr/>
              <p:nvPr/>
            </p:nvSpPr>
            <p:spPr>
              <a:xfrm>
                <a:off x="4586725" y="4276861"/>
                <a:ext cx="503128" cy="503128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9AF85571-828C-49F7-8837-3461A9C5C6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6725" y="4276861"/>
                <a:ext cx="503128" cy="50312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5" name="矩形 124">
                <a:extLst>
                  <a:ext uri="{FF2B5EF4-FFF2-40B4-BE49-F238E27FC236}">
                    <a16:creationId xmlns:a16="http://schemas.microsoft.com/office/drawing/2014/main" id="{EC5D90FB-3D6D-4A5F-8659-EAAC5C1E0D3D}"/>
                  </a:ext>
                </a:extLst>
              </p:cNvPr>
              <p:cNvSpPr/>
              <p:nvPr/>
            </p:nvSpPr>
            <p:spPr>
              <a:xfrm>
                <a:off x="3069550" y="4782652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25" name="矩形 124">
                <a:extLst>
                  <a:ext uri="{FF2B5EF4-FFF2-40B4-BE49-F238E27FC236}">
                    <a16:creationId xmlns:a16="http://schemas.microsoft.com/office/drawing/2014/main" id="{EC5D90FB-3D6D-4A5F-8659-EAAC5C1E0D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9550" y="4782652"/>
                <a:ext cx="503128" cy="50312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矩形 125">
                <a:extLst>
                  <a:ext uri="{FF2B5EF4-FFF2-40B4-BE49-F238E27FC236}">
                    <a16:creationId xmlns:a16="http://schemas.microsoft.com/office/drawing/2014/main" id="{029C06FA-5635-4B54-AFF6-6F2A24DEAA7D}"/>
                  </a:ext>
                </a:extLst>
              </p:cNvPr>
              <p:cNvSpPr/>
              <p:nvPr/>
            </p:nvSpPr>
            <p:spPr>
              <a:xfrm>
                <a:off x="4080803" y="4782652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26" name="矩形 125">
                <a:extLst>
                  <a:ext uri="{FF2B5EF4-FFF2-40B4-BE49-F238E27FC236}">
                    <a16:creationId xmlns:a16="http://schemas.microsoft.com/office/drawing/2014/main" id="{029C06FA-5635-4B54-AFF6-6F2A24DEAA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0803" y="4782652"/>
                <a:ext cx="503128" cy="50312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7" name="矩形 126">
                <a:extLst>
                  <a:ext uri="{FF2B5EF4-FFF2-40B4-BE49-F238E27FC236}">
                    <a16:creationId xmlns:a16="http://schemas.microsoft.com/office/drawing/2014/main" id="{DFA088A4-BF35-4174-83DC-D8602497B67A}"/>
                  </a:ext>
                </a:extLst>
              </p:cNvPr>
              <p:cNvSpPr/>
              <p:nvPr/>
            </p:nvSpPr>
            <p:spPr>
              <a:xfrm>
                <a:off x="4585081" y="4782652"/>
                <a:ext cx="503128" cy="503128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27" name="矩形 126">
                <a:extLst>
                  <a:ext uri="{FF2B5EF4-FFF2-40B4-BE49-F238E27FC236}">
                    <a16:creationId xmlns:a16="http://schemas.microsoft.com/office/drawing/2014/main" id="{DFA088A4-BF35-4174-83DC-D8602497B6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5081" y="4782652"/>
                <a:ext cx="503128" cy="50312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8" name="矩形 127">
                <a:extLst>
                  <a:ext uri="{FF2B5EF4-FFF2-40B4-BE49-F238E27FC236}">
                    <a16:creationId xmlns:a16="http://schemas.microsoft.com/office/drawing/2014/main" id="{CD90832B-A114-4043-99BD-E4071B701BF1}"/>
                  </a:ext>
                </a:extLst>
              </p:cNvPr>
              <p:cNvSpPr/>
              <p:nvPr/>
            </p:nvSpPr>
            <p:spPr>
              <a:xfrm>
                <a:off x="3069550" y="5288443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28" name="矩形 127">
                <a:extLst>
                  <a:ext uri="{FF2B5EF4-FFF2-40B4-BE49-F238E27FC236}">
                    <a16:creationId xmlns:a16="http://schemas.microsoft.com/office/drawing/2014/main" id="{CD90832B-A114-4043-99BD-E4071B701B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9550" y="5288443"/>
                <a:ext cx="503128" cy="50312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9" name="矩形 128">
            <a:extLst>
              <a:ext uri="{FF2B5EF4-FFF2-40B4-BE49-F238E27FC236}">
                <a16:creationId xmlns:a16="http://schemas.microsoft.com/office/drawing/2014/main" id="{C10B642B-36BA-4463-820C-E6E23A71C19B}"/>
              </a:ext>
            </a:extLst>
          </p:cNvPr>
          <p:cNvSpPr/>
          <p:nvPr/>
        </p:nvSpPr>
        <p:spPr>
          <a:xfrm>
            <a:off x="3574519" y="5288443"/>
            <a:ext cx="503128" cy="503128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0" name="矩形 129">
                <a:extLst>
                  <a:ext uri="{FF2B5EF4-FFF2-40B4-BE49-F238E27FC236}">
                    <a16:creationId xmlns:a16="http://schemas.microsoft.com/office/drawing/2014/main" id="{2C1B85B5-C1C2-4B28-89DC-FE1BCBDCB2FD}"/>
                  </a:ext>
                </a:extLst>
              </p:cNvPr>
              <p:cNvSpPr/>
              <p:nvPr/>
            </p:nvSpPr>
            <p:spPr>
              <a:xfrm>
                <a:off x="4080803" y="5288443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30" name="矩形 129">
                <a:extLst>
                  <a:ext uri="{FF2B5EF4-FFF2-40B4-BE49-F238E27FC236}">
                    <a16:creationId xmlns:a16="http://schemas.microsoft.com/office/drawing/2014/main" id="{2C1B85B5-C1C2-4B28-89DC-FE1BCBDCB2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0803" y="5288443"/>
                <a:ext cx="503128" cy="503128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1" name="矩形 130">
                <a:extLst>
                  <a:ext uri="{FF2B5EF4-FFF2-40B4-BE49-F238E27FC236}">
                    <a16:creationId xmlns:a16="http://schemas.microsoft.com/office/drawing/2014/main" id="{96411697-6DA9-4F69-B5D7-220481776011}"/>
                  </a:ext>
                </a:extLst>
              </p:cNvPr>
              <p:cNvSpPr/>
              <p:nvPr/>
            </p:nvSpPr>
            <p:spPr>
              <a:xfrm>
                <a:off x="4585081" y="5288443"/>
                <a:ext cx="503128" cy="503128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31" name="矩形 130">
                <a:extLst>
                  <a:ext uri="{FF2B5EF4-FFF2-40B4-BE49-F238E27FC236}">
                    <a16:creationId xmlns:a16="http://schemas.microsoft.com/office/drawing/2014/main" id="{96411697-6DA9-4F69-B5D7-2204817760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5081" y="5288443"/>
                <a:ext cx="503128" cy="503128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矩形 131">
                <a:extLst>
                  <a:ext uri="{FF2B5EF4-FFF2-40B4-BE49-F238E27FC236}">
                    <a16:creationId xmlns:a16="http://schemas.microsoft.com/office/drawing/2014/main" id="{2634C2E9-EE85-40F7-84E1-A5DE2F7CFD35}"/>
                  </a:ext>
                </a:extLst>
              </p:cNvPr>
              <p:cNvSpPr/>
              <p:nvPr/>
            </p:nvSpPr>
            <p:spPr>
              <a:xfrm>
                <a:off x="3069550" y="5794234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32" name="矩形 131">
                <a:extLst>
                  <a:ext uri="{FF2B5EF4-FFF2-40B4-BE49-F238E27FC236}">
                    <a16:creationId xmlns:a16="http://schemas.microsoft.com/office/drawing/2014/main" id="{2634C2E9-EE85-40F7-84E1-A5DE2F7CFD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9550" y="5794234"/>
                <a:ext cx="503128" cy="503128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" name="矩形 132">
            <a:extLst>
              <a:ext uri="{FF2B5EF4-FFF2-40B4-BE49-F238E27FC236}">
                <a16:creationId xmlns:a16="http://schemas.microsoft.com/office/drawing/2014/main" id="{398197DB-3A21-4AC3-8A2F-9FC0DCEA4B67}"/>
              </a:ext>
            </a:extLst>
          </p:cNvPr>
          <p:cNvSpPr/>
          <p:nvPr/>
        </p:nvSpPr>
        <p:spPr>
          <a:xfrm>
            <a:off x="3574519" y="5794234"/>
            <a:ext cx="503128" cy="503128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矩形 133">
                <a:extLst>
                  <a:ext uri="{FF2B5EF4-FFF2-40B4-BE49-F238E27FC236}">
                    <a16:creationId xmlns:a16="http://schemas.microsoft.com/office/drawing/2014/main" id="{DE10D60B-1E1D-47E2-802A-D7C5AB18C5D4}"/>
                  </a:ext>
                </a:extLst>
              </p:cNvPr>
              <p:cNvSpPr/>
              <p:nvPr/>
            </p:nvSpPr>
            <p:spPr>
              <a:xfrm>
                <a:off x="4080803" y="5794234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34" name="矩形 133">
                <a:extLst>
                  <a:ext uri="{FF2B5EF4-FFF2-40B4-BE49-F238E27FC236}">
                    <a16:creationId xmlns:a16="http://schemas.microsoft.com/office/drawing/2014/main" id="{DE10D60B-1E1D-47E2-802A-D7C5AB18C5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0803" y="5794234"/>
                <a:ext cx="503128" cy="503128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矩形 134">
                <a:extLst>
                  <a:ext uri="{FF2B5EF4-FFF2-40B4-BE49-F238E27FC236}">
                    <a16:creationId xmlns:a16="http://schemas.microsoft.com/office/drawing/2014/main" id="{E6185C6D-3B53-404F-A7F7-937A2E464C3E}"/>
                  </a:ext>
                </a:extLst>
              </p:cNvPr>
              <p:cNvSpPr/>
              <p:nvPr/>
            </p:nvSpPr>
            <p:spPr>
              <a:xfrm>
                <a:off x="4585081" y="5794234"/>
                <a:ext cx="503128" cy="503128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35" name="矩形 134">
                <a:extLst>
                  <a:ext uri="{FF2B5EF4-FFF2-40B4-BE49-F238E27FC236}">
                    <a16:creationId xmlns:a16="http://schemas.microsoft.com/office/drawing/2014/main" id="{E6185C6D-3B53-404F-A7F7-937A2E464C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5081" y="5794234"/>
                <a:ext cx="503128" cy="503128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41CF0DCD-F475-42C2-AECB-BD0B6DB1E17D}"/>
                  </a:ext>
                </a:extLst>
              </p:cNvPr>
              <p:cNvSpPr/>
              <p:nvPr/>
            </p:nvSpPr>
            <p:spPr>
              <a:xfrm>
                <a:off x="3626879" y="4730292"/>
                <a:ext cx="503128" cy="50312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41CF0DCD-F475-42C2-AECB-BD0B6DB1E1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6879" y="4730292"/>
                <a:ext cx="503128" cy="503128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7" name="矩形 136">
            <a:extLst>
              <a:ext uri="{FF2B5EF4-FFF2-40B4-BE49-F238E27FC236}">
                <a16:creationId xmlns:a16="http://schemas.microsoft.com/office/drawing/2014/main" id="{BCCA037A-F0AC-41B6-BDF3-BED7A0FFC6A5}"/>
              </a:ext>
            </a:extLst>
          </p:cNvPr>
          <p:cNvSpPr/>
          <p:nvPr/>
        </p:nvSpPr>
        <p:spPr>
          <a:xfrm>
            <a:off x="5441512" y="3778250"/>
            <a:ext cx="1308134" cy="402503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MixColumns</a:t>
            </a:r>
            <a:r>
              <a:rPr lang="en-US" altLang="zh-TW" sz="1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()</a:t>
            </a:r>
            <a:endParaRPr lang="zh-TW" altLang="en-US" sz="1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矩形 137">
                <a:extLst>
                  <a:ext uri="{FF2B5EF4-FFF2-40B4-BE49-F238E27FC236}">
                    <a16:creationId xmlns:a16="http://schemas.microsoft.com/office/drawing/2014/main" id="{2DB96A46-AEC7-4D4E-9FED-F5D28074C507}"/>
                  </a:ext>
                </a:extLst>
              </p:cNvPr>
              <p:cNvSpPr/>
              <p:nvPr/>
            </p:nvSpPr>
            <p:spPr>
              <a:xfrm>
                <a:off x="3627866" y="4226304"/>
                <a:ext cx="503128" cy="50312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38" name="矩形 137">
                <a:extLst>
                  <a:ext uri="{FF2B5EF4-FFF2-40B4-BE49-F238E27FC236}">
                    <a16:creationId xmlns:a16="http://schemas.microsoft.com/office/drawing/2014/main" id="{2DB96A46-AEC7-4D4E-9FED-F5D28074C5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7866" y="4226304"/>
                <a:ext cx="503128" cy="503128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矩形 138">
                <a:extLst>
                  <a:ext uri="{FF2B5EF4-FFF2-40B4-BE49-F238E27FC236}">
                    <a16:creationId xmlns:a16="http://schemas.microsoft.com/office/drawing/2014/main" id="{C7B90B68-5FC2-488B-9A85-C36FB5C95570}"/>
                  </a:ext>
                </a:extLst>
              </p:cNvPr>
              <p:cNvSpPr/>
              <p:nvPr/>
            </p:nvSpPr>
            <p:spPr>
              <a:xfrm>
                <a:off x="3627702" y="5237145"/>
                <a:ext cx="503128" cy="50312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39" name="矩形 138">
                <a:extLst>
                  <a:ext uri="{FF2B5EF4-FFF2-40B4-BE49-F238E27FC236}">
                    <a16:creationId xmlns:a16="http://schemas.microsoft.com/office/drawing/2014/main" id="{C7B90B68-5FC2-488B-9A85-C36FB5C955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7702" y="5237145"/>
                <a:ext cx="503128" cy="503128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0" name="矩形 139">
                <a:extLst>
                  <a:ext uri="{FF2B5EF4-FFF2-40B4-BE49-F238E27FC236}">
                    <a16:creationId xmlns:a16="http://schemas.microsoft.com/office/drawing/2014/main" id="{7A6A22C7-BDCE-48BC-A6F3-C85E09131F8C}"/>
                  </a:ext>
                </a:extLst>
              </p:cNvPr>
              <p:cNvSpPr/>
              <p:nvPr/>
            </p:nvSpPr>
            <p:spPr>
              <a:xfrm>
                <a:off x="3628778" y="5742936"/>
                <a:ext cx="503128" cy="50312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40" name="矩形 139">
                <a:extLst>
                  <a:ext uri="{FF2B5EF4-FFF2-40B4-BE49-F238E27FC236}">
                    <a16:creationId xmlns:a16="http://schemas.microsoft.com/office/drawing/2014/main" id="{7A6A22C7-BDCE-48BC-A6F3-C85E09131F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8778" y="5742936"/>
                <a:ext cx="503128" cy="503128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1" name="矩形 140">
                <a:extLst>
                  <a:ext uri="{FF2B5EF4-FFF2-40B4-BE49-F238E27FC236}">
                    <a16:creationId xmlns:a16="http://schemas.microsoft.com/office/drawing/2014/main" id="{78D95424-C6EE-4B6B-BAB5-2637AA626709}"/>
                  </a:ext>
                </a:extLst>
              </p:cNvPr>
              <p:cNvSpPr/>
              <p:nvPr/>
            </p:nvSpPr>
            <p:spPr>
              <a:xfrm>
                <a:off x="7105613" y="4277749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41" name="矩形 140">
                <a:extLst>
                  <a:ext uri="{FF2B5EF4-FFF2-40B4-BE49-F238E27FC236}">
                    <a16:creationId xmlns:a16="http://schemas.microsoft.com/office/drawing/2014/main" id="{78D95424-C6EE-4B6B-BAB5-2637AA6267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5613" y="4277749"/>
                <a:ext cx="503128" cy="503128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2" name="矩形 141">
            <a:extLst>
              <a:ext uri="{FF2B5EF4-FFF2-40B4-BE49-F238E27FC236}">
                <a16:creationId xmlns:a16="http://schemas.microsoft.com/office/drawing/2014/main" id="{8ABBEC78-4305-4C56-A527-2ED442B99FC6}"/>
              </a:ext>
            </a:extLst>
          </p:cNvPr>
          <p:cNvSpPr/>
          <p:nvPr/>
        </p:nvSpPr>
        <p:spPr>
          <a:xfrm>
            <a:off x="7610582" y="4277749"/>
            <a:ext cx="503128" cy="503128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3" name="矩形 142">
                <a:extLst>
                  <a:ext uri="{FF2B5EF4-FFF2-40B4-BE49-F238E27FC236}">
                    <a16:creationId xmlns:a16="http://schemas.microsoft.com/office/drawing/2014/main" id="{E2A6DA0E-AB1E-43EB-B56A-9D40BCBBCDFD}"/>
                  </a:ext>
                </a:extLst>
              </p:cNvPr>
              <p:cNvSpPr/>
              <p:nvPr/>
            </p:nvSpPr>
            <p:spPr>
              <a:xfrm>
                <a:off x="8116866" y="4277749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43" name="矩形 142">
                <a:extLst>
                  <a:ext uri="{FF2B5EF4-FFF2-40B4-BE49-F238E27FC236}">
                    <a16:creationId xmlns:a16="http://schemas.microsoft.com/office/drawing/2014/main" id="{E2A6DA0E-AB1E-43EB-B56A-9D40BCBBCD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6866" y="4277749"/>
                <a:ext cx="503128" cy="503128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矩形 143">
                <a:extLst>
                  <a:ext uri="{FF2B5EF4-FFF2-40B4-BE49-F238E27FC236}">
                    <a16:creationId xmlns:a16="http://schemas.microsoft.com/office/drawing/2014/main" id="{CF82C8E6-6CC0-4650-AF4C-10C81CC92A30}"/>
                  </a:ext>
                </a:extLst>
              </p:cNvPr>
              <p:cNvSpPr/>
              <p:nvPr/>
            </p:nvSpPr>
            <p:spPr>
              <a:xfrm>
                <a:off x="8623807" y="4277749"/>
                <a:ext cx="503128" cy="503128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44" name="矩形 143">
                <a:extLst>
                  <a:ext uri="{FF2B5EF4-FFF2-40B4-BE49-F238E27FC236}">
                    <a16:creationId xmlns:a16="http://schemas.microsoft.com/office/drawing/2014/main" id="{CF82C8E6-6CC0-4650-AF4C-10C81CC92A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3807" y="4277749"/>
                <a:ext cx="503128" cy="503128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5" name="矩形 144">
                <a:extLst>
                  <a:ext uri="{FF2B5EF4-FFF2-40B4-BE49-F238E27FC236}">
                    <a16:creationId xmlns:a16="http://schemas.microsoft.com/office/drawing/2014/main" id="{73508FD7-CE3B-4213-9F6B-7BA90FBB5742}"/>
                  </a:ext>
                </a:extLst>
              </p:cNvPr>
              <p:cNvSpPr/>
              <p:nvPr/>
            </p:nvSpPr>
            <p:spPr>
              <a:xfrm>
                <a:off x="7106632" y="4783540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45" name="矩形 144">
                <a:extLst>
                  <a:ext uri="{FF2B5EF4-FFF2-40B4-BE49-F238E27FC236}">
                    <a16:creationId xmlns:a16="http://schemas.microsoft.com/office/drawing/2014/main" id="{73508FD7-CE3B-4213-9F6B-7BA90FBB57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6632" y="4783540"/>
                <a:ext cx="503128" cy="503128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6" name="矩形 145">
                <a:extLst>
                  <a:ext uri="{FF2B5EF4-FFF2-40B4-BE49-F238E27FC236}">
                    <a16:creationId xmlns:a16="http://schemas.microsoft.com/office/drawing/2014/main" id="{A4FE0201-DE21-40FA-A252-E225DFF899AE}"/>
                  </a:ext>
                </a:extLst>
              </p:cNvPr>
              <p:cNvSpPr/>
              <p:nvPr/>
            </p:nvSpPr>
            <p:spPr>
              <a:xfrm>
                <a:off x="8117885" y="4783540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46" name="矩形 145">
                <a:extLst>
                  <a:ext uri="{FF2B5EF4-FFF2-40B4-BE49-F238E27FC236}">
                    <a16:creationId xmlns:a16="http://schemas.microsoft.com/office/drawing/2014/main" id="{A4FE0201-DE21-40FA-A252-E225DFF899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7885" y="4783540"/>
                <a:ext cx="503128" cy="503128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6A592D5B-7948-49CC-BA08-D6636A38A49A}"/>
                  </a:ext>
                </a:extLst>
              </p:cNvPr>
              <p:cNvSpPr/>
              <p:nvPr/>
            </p:nvSpPr>
            <p:spPr>
              <a:xfrm>
                <a:off x="8622163" y="4783540"/>
                <a:ext cx="503128" cy="503128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6A592D5B-7948-49CC-BA08-D6636A38A4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2163" y="4783540"/>
                <a:ext cx="503128" cy="503128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矩形 147">
                <a:extLst>
                  <a:ext uri="{FF2B5EF4-FFF2-40B4-BE49-F238E27FC236}">
                    <a16:creationId xmlns:a16="http://schemas.microsoft.com/office/drawing/2014/main" id="{3BD7CDD8-4548-415E-9C53-7D5823F19654}"/>
                  </a:ext>
                </a:extLst>
              </p:cNvPr>
              <p:cNvSpPr/>
              <p:nvPr/>
            </p:nvSpPr>
            <p:spPr>
              <a:xfrm>
                <a:off x="7106632" y="5289331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48" name="矩形 147">
                <a:extLst>
                  <a:ext uri="{FF2B5EF4-FFF2-40B4-BE49-F238E27FC236}">
                    <a16:creationId xmlns:a16="http://schemas.microsoft.com/office/drawing/2014/main" id="{3BD7CDD8-4548-415E-9C53-7D5823F1965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6632" y="5289331"/>
                <a:ext cx="503128" cy="503128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9" name="矩形 148">
            <a:extLst>
              <a:ext uri="{FF2B5EF4-FFF2-40B4-BE49-F238E27FC236}">
                <a16:creationId xmlns:a16="http://schemas.microsoft.com/office/drawing/2014/main" id="{111B1DB6-53C9-427E-AE8A-4695820E4A59}"/>
              </a:ext>
            </a:extLst>
          </p:cNvPr>
          <p:cNvSpPr/>
          <p:nvPr/>
        </p:nvSpPr>
        <p:spPr>
          <a:xfrm>
            <a:off x="7611601" y="5289331"/>
            <a:ext cx="503128" cy="503128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0" name="矩形 149">
                <a:extLst>
                  <a:ext uri="{FF2B5EF4-FFF2-40B4-BE49-F238E27FC236}">
                    <a16:creationId xmlns:a16="http://schemas.microsoft.com/office/drawing/2014/main" id="{FED1056B-CD22-4CFB-8B38-B8817A16CD41}"/>
                  </a:ext>
                </a:extLst>
              </p:cNvPr>
              <p:cNvSpPr/>
              <p:nvPr/>
            </p:nvSpPr>
            <p:spPr>
              <a:xfrm>
                <a:off x="8117885" y="5289331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50" name="矩形 149">
                <a:extLst>
                  <a:ext uri="{FF2B5EF4-FFF2-40B4-BE49-F238E27FC236}">
                    <a16:creationId xmlns:a16="http://schemas.microsoft.com/office/drawing/2014/main" id="{FED1056B-CD22-4CFB-8B38-B8817A16CD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7885" y="5289331"/>
                <a:ext cx="503128" cy="503128"/>
              </a:xfrm>
              <a:prstGeom prst="rect">
                <a:avLst/>
              </a:prstGeom>
              <a:blipFill>
                <a:blip r:embed="rId27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矩形 150">
                <a:extLst>
                  <a:ext uri="{FF2B5EF4-FFF2-40B4-BE49-F238E27FC236}">
                    <a16:creationId xmlns:a16="http://schemas.microsoft.com/office/drawing/2014/main" id="{92C3F6CE-72F6-43B2-BE73-815F307580C2}"/>
                  </a:ext>
                </a:extLst>
              </p:cNvPr>
              <p:cNvSpPr/>
              <p:nvPr/>
            </p:nvSpPr>
            <p:spPr>
              <a:xfrm>
                <a:off x="8622163" y="5289331"/>
                <a:ext cx="503128" cy="503128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51" name="矩形 150">
                <a:extLst>
                  <a:ext uri="{FF2B5EF4-FFF2-40B4-BE49-F238E27FC236}">
                    <a16:creationId xmlns:a16="http://schemas.microsoft.com/office/drawing/2014/main" id="{92C3F6CE-72F6-43B2-BE73-815F307580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2163" y="5289331"/>
                <a:ext cx="503128" cy="503128"/>
              </a:xfrm>
              <a:prstGeom prst="rect">
                <a:avLst/>
              </a:prstGeom>
              <a:blipFill>
                <a:blip r:embed="rId28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2" name="矩形 151">
                <a:extLst>
                  <a:ext uri="{FF2B5EF4-FFF2-40B4-BE49-F238E27FC236}">
                    <a16:creationId xmlns:a16="http://schemas.microsoft.com/office/drawing/2014/main" id="{0DD12982-715F-4623-A657-CCDEC8ED35F7}"/>
                  </a:ext>
                </a:extLst>
              </p:cNvPr>
              <p:cNvSpPr/>
              <p:nvPr/>
            </p:nvSpPr>
            <p:spPr>
              <a:xfrm>
                <a:off x="7106632" y="5795122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52" name="矩形 151">
                <a:extLst>
                  <a:ext uri="{FF2B5EF4-FFF2-40B4-BE49-F238E27FC236}">
                    <a16:creationId xmlns:a16="http://schemas.microsoft.com/office/drawing/2014/main" id="{0DD12982-715F-4623-A657-CCDEC8ED35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6632" y="5795122"/>
                <a:ext cx="503128" cy="503128"/>
              </a:xfrm>
              <a:prstGeom prst="rect">
                <a:avLst/>
              </a:prstGeom>
              <a:blipFill>
                <a:blip r:embed="rId29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3" name="矩形 152">
            <a:extLst>
              <a:ext uri="{FF2B5EF4-FFF2-40B4-BE49-F238E27FC236}">
                <a16:creationId xmlns:a16="http://schemas.microsoft.com/office/drawing/2014/main" id="{59FE79F5-7A7F-41AC-B7DC-E512BADAA0B3}"/>
              </a:ext>
            </a:extLst>
          </p:cNvPr>
          <p:cNvSpPr/>
          <p:nvPr/>
        </p:nvSpPr>
        <p:spPr>
          <a:xfrm>
            <a:off x="7611601" y="5795122"/>
            <a:ext cx="503128" cy="503128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4" name="矩形 153">
                <a:extLst>
                  <a:ext uri="{FF2B5EF4-FFF2-40B4-BE49-F238E27FC236}">
                    <a16:creationId xmlns:a16="http://schemas.microsoft.com/office/drawing/2014/main" id="{4A25E3BA-0161-4205-9EBB-4FFC9A66C891}"/>
                  </a:ext>
                </a:extLst>
              </p:cNvPr>
              <p:cNvSpPr/>
              <p:nvPr/>
            </p:nvSpPr>
            <p:spPr>
              <a:xfrm>
                <a:off x="8117885" y="5795122"/>
                <a:ext cx="503128" cy="50312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54" name="矩形 153">
                <a:extLst>
                  <a:ext uri="{FF2B5EF4-FFF2-40B4-BE49-F238E27FC236}">
                    <a16:creationId xmlns:a16="http://schemas.microsoft.com/office/drawing/2014/main" id="{4A25E3BA-0161-4205-9EBB-4FFC9A66C8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7885" y="5795122"/>
                <a:ext cx="503128" cy="503128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5" name="矩形 154">
                <a:extLst>
                  <a:ext uri="{FF2B5EF4-FFF2-40B4-BE49-F238E27FC236}">
                    <a16:creationId xmlns:a16="http://schemas.microsoft.com/office/drawing/2014/main" id="{EFE4B2D7-A832-4A83-A7E1-C28DC9A5CB85}"/>
                  </a:ext>
                </a:extLst>
              </p:cNvPr>
              <p:cNvSpPr/>
              <p:nvPr/>
            </p:nvSpPr>
            <p:spPr>
              <a:xfrm>
                <a:off x="8622163" y="5795122"/>
                <a:ext cx="503128" cy="503128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55" name="矩形 154">
                <a:extLst>
                  <a:ext uri="{FF2B5EF4-FFF2-40B4-BE49-F238E27FC236}">
                    <a16:creationId xmlns:a16="http://schemas.microsoft.com/office/drawing/2014/main" id="{EFE4B2D7-A832-4A83-A7E1-C28DC9A5CB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2163" y="5795122"/>
                <a:ext cx="503128" cy="503128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6" name="矩形 155">
                <a:extLst>
                  <a:ext uri="{FF2B5EF4-FFF2-40B4-BE49-F238E27FC236}">
                    <a16:creationId xmlns:a16="http://schemas.microsoft.com/office/drawing/2014/main" id="{10BF2427-C639-4878-B515-E64FABB04BAE}"/>
                  </a:ext>
                </a:extLst>
              </p:cNvPr>
              <p:cNvSpPr/>
              <p:nvPr/>
            </p:nvSpPr>
            <p:spPr>
              <a:xfrm>
                <a:off x="7663961" y="4731180"/>
                <a:ext cx="503128" cy="50312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56" name="矩形 155">
                <a:extLst>
                  <a:ext uri="{FF2B5EF4-FFF2-40B4-BE49-F238E27FC236}">
                    <a16:creationId xmlns:a16="http://schemas.microsoft.com/office/drawing/2014/main" id="{10BF2427-C639-4878-B515-E64FABB04B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3961" y="4731180"/>
                <a:ext cx="503128" cy="503128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7" name="矩形 156">
                <a:extLst>
                  <a:ext uri="{FF2B5EF4-FFF2-40B4-BE49-F238E27FC236}">
                    <a16:creationId xmlns:a16="http://schemas.microsoft.com/office/drawing/2014/main" id="{AE7D82D1-065E-4B46-9450-CE0E4FE96434}"/>
                  </a:ext>
                </a:extLst>
              </p:cNvPr>
              <p:cNvSpPr/>
              <p:nvPr/>
            </p:nvSpPr>
            <p:spPr>
              <a:xfrm>
                <a:off x="7664948" y="4227192"/>
                <a:ext cx="503128" cy="50312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57" name="矩形 156">
                <a:extLst>
                  <a:ext uri="{FF2B5EF4-FFF2-40B4-BE49-F238E27FC236}">
                    <a16:creationId xmlns:a16="http://schemas.microsoft.com/office/drawing/2014/main" id="{AE7D82D1-065E-4B46-9450-CE0E4FE964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4948" y="4227192"/>
                <a:ext cx="503128" cy="503128"/>
              </a:xfrm>
              <a:prstGeom prst="rect">
                <a:avLst/>
              </a:prstGeom>
              <a:blipFill>
                <a:blip r:embed="rId33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8" name="矩形 157">
                <a:extLst>
                  <a:ext uri="{FF2B5EF4-FFF2-40B4-BE49-F238E27FC236}">
                    <a16:creationId xmlns:a16="http://schemas.microsoft.com/office/drawing/2014/main" id="{B2B186A9-C2A7-43B8-8773-EEB565FD3E74}"/>
                  </a:ext>
                </a:extLst>
              </p:cNvPr>
              <p:cNvSpPr/>
              <p:nvPr/>
            </p:nvSpPr>
            <p:spPr>
              <a:xfrm>
                <a:off x="7664784" y="5238033"/>
                <a:ext cx="503128" cy="50312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58" name="矩形 157">
                <a:extLst>
                  <a:ext uri="{FF2B5EF4-FFF2-40B4-BE49-F238E27FC236}">
                    <a16:creationId xmlns:a16="http://schemas.microsoft.com/office/drawing/2014/main" id="{B2B186A9-C2A7-43B8-8773-EEB565FD3E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4784" y="5238033"/>
                <a:ext cx="503128" cy="503128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9" name="矩形 158">
                <a:extLst>
                  <a:ext uri="{FF2B5EF4-FFF2-40B4-BE49-F238E27FC236}">
                    <a16:creationId xmlns:a16="http://schemas.microsoft.com/office/drawing/2014/main" id="{B46B92FF-D8A2-4E7F-9EFF-CCAF38FA0CC8}"/>
                  </a:ext>
                </a:extLst>
              </p:cNvPr>
              <p:cNvSpPr/>
              <p:nvPr/>
            </p:nvSpPr>
            <p:spPr>
              <a:xfrm>
                <a:off x="7665860" y="5743823"/>
                <a:ext cx="503128" cy="50312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59" name="矩形 158">
                <a:extLst>
                  <a:ext uri="{FF2B5EF4-FFF2-40B4-BE49-F238E27FC236}">
                    <a16:creationId xmlns:a16="http://schemas.microsoft.com/office/drawing/2014/main" id="{B46B92FF-D8A2-4E7F-9EFF-CCAF38FA0C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5860" y="5743823"/>
                <a:ext cx="503128" cy="503128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0" name="直線單箭頭接點 159">
            <a:extLst>
              <a:ext uri="{FF2B5EF4-FFF2-40B4-BE49-F238E27FC236}">
                <a16:creationId xmlns:a16="http://schemas.microsoft.com/office/drawing/2014/main" id="{7431A446-57AD-451C-BBCE-0EC790745A4B}"/>
              </a:ext>
            </a:extLst>
          </p:cNvPr>
          <p:cNvCxnSpPr>
            <a:stCxn id="138" idx="3"/>
            <a:endCxn id="137" idx="1"/>
          </p:cNvCxnSpPr>
          <p:nvPr/>
        </p:nvCxnSpPr>
        <p:spPr>
          <a:xfrm flipV="1">
            <a:off x="4130994" y="3979501"/>
            <a:ext cx="1310518" cy="498367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單箭頭接點 160">
            <a:extLst>
              <a:ext uri="{FF2B5EF4-FFF2-40B4-BE49-F238E27FC236}">
                <a16:creationId xmlns:a16="http://schemas.microsoft.com/office/drawing/2014/main" id="{D6E92CF4-3B77-49F5-9B63-63D32E2BFC56}"/>
              </a:ext>
            </a:extLst>
          </p:cNvPr>
          <p:cNvCxnSpPr>
            <a:stCxn id="137" idx="3"/>
            <a:endCxn id="157" idx="1"/>
          </p:cNvCxnSpPr>
          <p:nvPr/>
        </p:nvCxnSpPr>
        <p:spPr>
          <a:xfrm>
            <a:off x="6749645" y="3979501"/>
            <a:ext cx="915302" cy="499254"/>
          </a:xfrm>
          <a:prstGeom prst="straightConnector1">
            <a:avLst/>
          </a:prstGeom>
          <a:ln w="127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951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  <p:bldP spid="145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-2972" y="-5354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908688" cy="400110"/>
            <a:chOff x="568442" y="319364"/>
            <a:chExt cx="3908688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811172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AES Algorithm – Add Round Keys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85A924CF-9D13-4415-8577-1B0B54F73FA2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文字方塊 48">
                <a:extLst>
                  <a:ext uri="{FF2B5EF4-FFF2-40B4-BE49-F238E27FC236}">
                    <a16:creationId xmlns:a16="http://schemas.microsoft.com/office/drawing/2014/main" id="{0D73AACC-02BC-4AB5-A511-50456F67089B}"/>
                  </a:ext>
                </a:extLst>
              </p:cNvPr>
              <p:cNvSpPr txBox="1"/>
              <p:nvPr/>
            </p:nvSpPr>
            <p:spPr>
              <a:xfrm>
                <a:off x="2898423" y="1274586"/>
                <a:ext cx="6395154" cy="9673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TW" altLang="zh-TW" sz="1800" i="1" kern="10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zh-TW" sz="1800" i="1" kern="10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e>
                            <m:sub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 , </m:t>
                          </m:r>
                          <m:sSub>
                            <m:sSubPr>
                              <m:ctrlPr>
                                <a:rPr lang="zh-TW" altLang="zh-TW" sz="1800" i="1" kern="10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e>
                            <m:sub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 , </m:t>
                          </m:r>
                          <m:sSub>
                            <m:sSubPr>
                              <m:ctrlPr>
                                <a:rPr lang="zh-TW" altLang="zh-TW" sz="1800" i="1" kern="10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e>
                            <m:sub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 , </m:t>
                          </m:r>
                          <m:sSub>
                            <m:sSubPr>
                              <m:ctrlPr>
                                <a:rPr lang="zh-TW" altLang="zh-TW" sz="1800" i="1" kern="10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e>
                            <m:sub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3,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e>
                      </m:d>
                      <m:r>
                        <a:rPr lang="en-US" altLang="zh-TW" sz="1800" kern="100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TW" altLang="zh-TW" sz="1800" i="1" kern="10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zh-TW" sz="1800" i="1" kern="10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 , </m:t>
                          </m:r>
                          <m:sSub>
                            <m:sSubPr>
                              <m:ctrlPr>
                                <a:rPr lang="zh-TW" altLang="zh-TW" sz="1800" i="1" kern="10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 , </m:t>
                          </m:r>
                          <m:sSub>
                            <m:sSubPr>
                              <m:ctrlPr>
                                <a:rPr lang="zh-TW" altLang="zh-TW" sz="1800" i="1" kern="10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en-US" altLang="zh-TW" sz="1800" kern="100">
                              <a:effectLst/>
                              <a:latin typeface="Cambria Math" panose="02040503050406030204" pitchFamily="18" charset="0"/>
                            </a:rPr>
                            <m:t> , </m:t>
                          </m:r>
                          <m:sSub>
                            <m:sSubPr>
                              <m:ctrlPr>
                                <a:rPr lang="zh-TW" altLang="zh-TW" sz="1800" i="1" kern="10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3,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e>
                      </m:d>
                      <m:r>
                        <a:rPr lang="en-US" altLang="zh-TW" sz="1800" kern="100">
                          <a:effectLst/>
                          <a:latin typeface="Cambria Math" panose="02040503050406030204" pitchFamily="18" charset="0"/>
                        </a:rPr>
                        <m:t> ⨁ </m:t>
                      </m:r>
                      <m:d>
                        <m:dPr>
                          <m:begChr m:val="["/>
                          <m:endChr m:val="]"/>
                          <m:ctrlPr>
                            <a:rPr lang="zh-TW" altLang="zh-TW" sz="1800" i="1" kern="10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zh-TW" sz="1800" i="1" kern="10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𝑟𝑜𝑢𝑛𝑑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𝑁𝑏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TW" sz="1800" kern="100">
                                  <a:effectLst/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TW" sz="1800" kern="100" dirty="0">
                  <a:effectLst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𝑓𝑜𝑟</m:t>
                      </m:r>
                      <m:r>
                        <a:rPr kumimoji="0" lang="en-US" altLang="zh-TW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 0≤</m:t>
                      </m:r>
                      <m:r>
                        <a:rPr kumimoji="0" lang="en-US" altLang="zh-TW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𝑐</m:t>
                      </m:r>
                      <m:r>
                        <a:rPr kumimoji="0" lang="en-US" altLang="zh-TW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&lt;</m:t>
                      </m:r>
                      <m:r>
                        <a:rPr kumimoji="0" lang="en-US" altLang="zh-TW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𝑁𝑏</m:t>
                      </m:r>
                      <m:r>
                        <a:rPr kumimoji="0" lang="zh-TW" alt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，</m:t>
                      </m:r>
                      <m:r>
                        <a:rPr kumimoji="0" lang="en-US" altLang="zh-TW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0≤</m:t>
                      </m:r>
                      <m:r>
                        <a:rPr kumimoji="0" lang="en-US" altLang="zh-TW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𝑟𝑜𝑢𝑛𝑑</m:t>
                      </m:r>
                      <m:r>
                        <a:rPr kumimoji="0" lang="en-US" altLang="zh-TW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&lt;</m:t>
                      </m:r>
                      <m:r>
                        <a:rPr kumimoji="0" lang="en-US" altLang="zh-TW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𝑁𝑟</m:t>
                      </m:r>
                      <m:r>
                        <a:rPr kumimoji="0" lang="en-US" altLang="zh-TW" sz="105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kumimoji="0" lang="en-US" altLang="zh-TW" sz="2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9" name="文字方塊 48">
                <a:extLst>
                  <a:ext uri="{FF2B5EF4-FFF2-40B4-BE49-F238E27FC236}">
                    <a16:creationId xmlns:a16="http://schemas.microsoft.com/office/drawing/2014/main" id="{0D73AACC-02BC-4AB5-A511-50456F6708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8423" y="1274586"/>
                <a:ext cx="6395154" cy="96731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844073A4-DB83-43D8-A200-F84844B07C04}"/>
                  </a:ext>
                </a:extLst>
              </p:cNvPr>
              <p:cNvSpPr/>
              <p:nvPr/>
            </p:nvSpPr>
            <p:spPr>
              <a:xfrm>
                <a:off x="2153399" y="3449401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844073A4-DB83-43D8-A200-F84844B07C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3399" y="3449401"/>
                <a:ext cx="536380" cy="53638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矩形 50">
            <a:extLst>
              <a:ext uri="{FF2B5EF4-FFF2-40B4-BE49-F238E27FC236}">
                <a16:creationId xmlns:a16="http://schemas.microsoft.com/office/drawing/2014/main" id="{E29F3184-DDBC-4D37-88FA-589ED9D5ED79}"/>
              </a:ext>
            </a:extLst>
          </p:cNvPr>
          <p:cNvSpPr/>
          <p:nvPr/>
        </p:nvSpPr>
        <p:spPr>
          <a:xfrm>
            <a:off x="2691741" y="3449401"/>
            <a:ext cx="536380" cy="53638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73DE584E-9474-4636-A59B-76B60C3A212E}"/>
                  </a:ext>
                </a:extLst>
              </p:cNvPr>
              <p:cNvSpPr/>
              <p:nvPr/>
            </p:nvSpPr>
            <p:spPr>
              <a:xfrm>
                <a:off x="3231485" y="3449401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73DE584E-9474-4636-A59B-76B60C3A21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1485" y="3449401"/>
                <a:ext cx="536380" cy="53638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矩形 52">
                <a:extLst>
                  <a:ext uri="{FF2B5EF4-FFF2-40B4-BE49-F238E27FC236}">
                    <a16:creationId xmlns:a16="http://schemas.microsoft.com/office/drawing/2014/main" id="{7D4D6A6F-9BEF-4B12-BBCA-A6D0782DB24D}"/>
                  </a:ext>
                </a:extLst>
              </p:cNvPr>
              <p:cNvSpPr/>
              <p:nvPr/>
            </p:nvSpPr>
            <p:spPr>
              <a:xfrm>
                <a:off x="3771929" y="3449401"/>
                <a:ext cx="536380" cy="536380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53" name="矩形 52">
                <a:extLst>
                  <a:ext uri="{FF2B5EF4-FFF2-40B4-BE49-F238E27FC236}">
                    <a16:creationId xmlns:a16="http://schemas.microsoft.com/office/drawing/2014/main" id="{7D4D6A6F-9BEF-4B12-BBCA-A6D0782DB2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1929" y="3449401"/>
                <a:ext cx="536380" cy="53638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6F897B37-A863-4C9F-9E70-D86AE8A6DE35}"/>
                  </a:ext>
                </a:extLst>
              </p:cNvPr>
              <p:cNvSpPr/>
              <p:nvPr/>
            </p:nvSpPr>
            <p:spPr>
              <a:xfrm>
                <a:off x="2154485" y="3988619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6F897B37-A863-4C9F-9E70-D86AE8A6DE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485" y="3988619"/>
                <a:ext cx="536380" cy="53638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矩形 57">
                <a:extLst>
                  <a:ext uri="{FF2B5EF4-FFF2-40B4-BE49-F238E27FC236}">
                    <a16:creationId xmlns:a16="http://schemas.microsoft.com/office/drawing/2014/main" id="{73CFFA80-A5FB-42CC-9C22-D323B208F890}"/>
                  </a:ext>
                </a:extLst>
              </p:cNvPr>
              <p:cNvSpPr/>
              <p:nvPr/>
            </p:nvSpPr>
            <p:spPr>
              <a:xfrm>
                <a:off x="3232571" y="3988619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58" name="矩形 57">
                <a:extLst>
                  <a:ext uri="{FF2B5EF4-FFF2-40B4-BE49-F238E27FC236}">
                    <a16:creationId xmlns:a16="http://schemas.microsoft.com/office/drawing/2014/main" id="{73CFFA80-A5FB-42CC-9C22-D323B208F89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2571" y="3988619"/>
                <a:ext cx="536380" cy="53638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98786B45-4998-4298-A209-A29FF8A387DA}"/>
                  </a:ext>
                </a:extLst>
              </p:cNvPr>
              <p:cNvSpPr/>
              <p:nvPr/>
            </p:nvSpPr>
            <p:spPr>
              <a:xfrm>
                <a:off x="3770177" y="3988619"/>
                <a:ext cx="536380" cy="536380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98786B45-4998-4298-A209-A29FF8A387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0177" y="3988619"/>
                <a:ext cx="536380" cy="53638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9679DC87-692B-4F11-8ECB-354F6E2B216B}"/>
                  </a:ext>
                </a:extLst>
              </p:cNvPr>
              <p:cNvSpPr/>
              <p:nvPr/>
            </p:nvSpPr>
            <p:spPr>
              <a:xfrm>
                <a:off x="2154485" y="4527837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9679DC87-692B-4F11-8ECB-354F6E2B21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485" y="4527837"/>
                <a:ext cx="536380" cy="53638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矩形 60">
            <a:extLst>
              <a:ext uri="{FF2B5EF4-FFF2-40B4-BE49-F238E27FC236}">
                <a16:creationId xmlns:a16="http://schemas.microsoft.com/office/drawing/2014/main" id="{2F6E27A0-DBAD-43C4-937A-C5ED2D203236}"/>
              </a:ext>
            </a:extLst>
          </p:cNvPr>
          <p:cNvSpPr/>
          <p:nvPr/>
        </p:nvSpPr>
        <p:spPr>
          <a:xfrm>
            <a:off x="2692827" y="4527837"/>
            <a:ext cx="536380" cy="53638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D1A515FB-1AF7-47E5-BCA5-D72CF955D5A5}"/>
                  </a:ext>
                </a:extLst>
              </p:cNvPr>
              <p:cNvSpPr/>
              <p:nvPr/>
            </p:nvSpPr>
            <p:spPr>
              <a:xfrm>
                <a:off x="3232571" y="4527837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D1A515FB-1AF7-47E5-BCA5-D72CF955D5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2571" y="4527837"/>
                <a:ext cx="536380" cy="53638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A6B1851D-D882-4F07-A9E0-B34A26FE8C9C}"/>
                  </a:ext>
                </a:extLst>
              </p:cNvPr>
              <p:cNvSpPr/>
              <p:nvPr/>
            </p:nvSpPr>
            <p:spPr>
              <a:xfrm>
                <a:off x="3770177" y="4527837"/>
                <a:ext cx="536380" cy="536380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A6B1851D-D882-4F07-A9E0-B34A26FE8C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0177" y="4527837"/>
                <a:ext cx="536380" cy="53638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855E537E-D437-4E8C-A1A7-4B6D6E7554EE}"/>
                  </a:ext>
                </a:extLst>
              </p:cNvPr>
              <p:cNvSpPr/>
              <p:nvPr/>
            </p:nvSpPr>
            <p:spPr>
              <a:xfrm>
                <a:off x="2154485" y="5067055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855E537E-D437-4E8C-A1A7-4B6D6E7554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485" y="5067055"/>
                <a:ext cx="536380" cy="53638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矩形 65">
            <a:extLst>
              <a:ext uri="{FF2B5EF4-FFF2-40B4-BE49-F238E27FC236}">
                <a16:creationId xmlns:a16="http://schemas.microsoft.com/office/drawing/2014/main" id="{26D03417-3561-494A-BEF5-FA457F13F41D}"/>
              </a:ext>
            </a:extLst>
          </p:cNvPr>
          <p:cNvSpPr/>
          <p:nvPr/>
        </p:nvSpPr>
        <p:spPr>
          <a:xfrm>
            <a:off x="2692827" y="5067055"/>
            <a:ext cx="536380" cy="53638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矩形 66">
                <a:extLst>
                  <a:ext uri="{FF2B5EF4-FFF2-40B4-BE49-F238E27FC236}">
                    <a16:creationId xmlns:a16="http://schemas.microsoft.com/office/drawing/2014/main" id="{357C533C-F6D1-4D17-AEFA-54A4500CF65E}"/>
                  </a:ext>
                </a:extLst>
              </p:cNvPr>
              <p:cNvSpPr/>
              <p:nvPr/>
            </p:nvSpPr>
            <p:spPr>
              <a:xfrm>
                <a:off x="3232571" y="5067055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67" name="矩形 66">
                <a:extLst>
                  <a:ext uri="{FF2B5EF4-FFF2-40B4-BE49-F238E27FC236}">
                    <a16:creationId xmlns:a16="http://schemas.microsoft.com/office/drawing/2014/main" id="{357C533C-F6D1-4D17-AEFA-54A4500CF6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2571" y="5067055"/>
                <a:ext cx="536380" cy="53638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527E3534-D119-43A6-A950-5120A91C4BA9}"/>
                  </a:ext>
                </a:extLst>
              </p:cNvPr>
              <p:cNvSpPr/>
              <p:nvPr/>
            </p:nvSpPr>
            <p:spPr>
              <a:xfrm>
                <a:off x="3770177" y="5067055"/>
                <a:ext cx="536380" cy="536380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527E3534-D119-43A6-A950-5120A91C4B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0177" y="5067055"/>
                <a:ext cx="536380" cy="53638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34D5C5EC-BAC8-488C-B089-EE139B20EBE4}"/>
                  </a:ext>
                </a:extLst>
              </p:cNvPr>
              <p:cNvSpPr/>
              <p:nvPr/>
            </p:nvSpPr>
            <p:spPr>
              <a:xfrm>
                <a:off x="2748648" y="3932798"/>
                <a:ext cx="536380" cy="53638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34D5C5EC-BAC8-488C-B089-EE139B20EB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8648" y="3932798"/>
                <a:ext cx="536380" cy="53638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矩形 69">
                <a:extLst>
                  <a:ext uri="{FF2B5EF4-FFF2-40B4-BE49-F238E27FC236}">
                    <a16:creationId xmlns:a16="http://schemas.microsoft.com/office/drawing/2014/main" id="{E0A2B27E-C1FD-428D-8ABC-ECD3B66639D2}"/>
                  </a:ext>
                </a:extLst>
              </p:cNvPr>
              <p:cNvSpPr/>
              <p:nvPr/>
            </p:nvSpPr>
            <p:spPr>
              <a:xfrm>
                <a:off x="2749700" y="3395502"/>
                <a:ext cx="536380" cy="53638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70" name="矩形 69">
                <a:extLst>
                  <a:ext uri="{FF2B5EF4-FFF2-40B4-BE49-F238E27FC236}">
                    <a16:creationId xmlns:a16="http://schemas.microsoft.com/office/drawing/2014/main" id="{E0A2B27E-C1FD-428D-8ABC-ECD3B66639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9700" y="3395502"/>
                <a:ext cx="536380" cy="536380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B3819C55-D5D0-459B-AB96-2D367D9B2FB3}"/>
                  </a:ext>
                </a:extLst>
              </p:cNvPr>
              <p:cNvSpPr/>
              <p:nvPr/>
            </p:nvSpPr>
            <p:spPr>
              <a:xfrm>
                <a:off x="2749526" y="4473148"/>
                <a:ext cx="536380" cy="53638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B3819C55-D5D0-459B-AB96-2D367D9B2F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9526" y="4473148"/>
                <a:ext cx="536380" cy="53638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BD1DE431-089D-4017-A08B-8C662941858D}"/>
                  </a:ext>
                </a:extLst>
              </p:cNvPr>
              <p:cNvSpPr/>
              <p:nvPr/>
            </p:nvSpPr>
            <p:spPr>
              <a:xfrm>
                <a:off x="2750673" y="5012367"/>
                <a:ext cx="536380" cy="53638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BD1DE431-089D-4017-A08B-8C66294185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673" y="5012367"/>
                <a:ext cx="536380" cy="53638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矩形 72">
                <a:extLst>
                  <a:ext uri="{FF2B5EF4-FFF2-40B4-BE49-F238E27FC236}">
                    <a16:creationId xmlns:a16="http://schemas.microsoft.com/office/drawing/2014/main" id="{7125477B-E171-40AF-B090-1EF614410907}"/>
                  </a:ext>
                </a:extLst>
              </p:cNvPr>
              <p:cNvSpPr/>
              <p:nvPr/>
            </p:nvSpPr>
            <p:spPr>
              <a:xfrm>
                <a:off x="5062186" y="3452239"/>
                <a:ext cx="536380" cy="2145519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TW" altLang="en-US" sz="10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73" name="矩形 72">
                <a:extLst>
                  <a:ext uri="{FF2B5EF4-FFF2-40B4-BE49-F238E27FC236}">
                    <a16:creationId xmlns:a16="http://schemas.microsoft.com/office/drawing/2014/main" id="{7125477B-E171-40AF-B090-1EF6144109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2186" y="3452239"/>
                <a:ext cx="536380" cy="2145519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4" name="群組 73">
            <a:extLst>
              <a:ext uri="{FF2B5EF4-FFF2-40B4-BE49-F238E27FC236}">
                <a16:creationId xmlns:a16="http://schemas.microsoft.com/office/drawing/2014/main" id="{1E6F6F11-1D5E-4C75-96A7-601039509961}"/>
              </a:ext>
            </a:extLst>
          </p:cNvPr>
          <p:cNvGrpSpPr/>
          <p:nvPr/>
        </p:nvGrpSpPr>
        <p:grpSpPr>
          <a:xfrm>
            <a:off x="4520897" y="4365864"/>
            <a:ext cx="321828" cy="321828"/>
            <a:chOff x="2889590" y="8733813"/>
            <a:chExt cx="360000" cy="360000"/>
          </a:xfrm>
        </p:grpSpPr>
        <p:sp>
          <p:nvSpPr>
            <p:cNvPr id="75" name="橢圓 74">
              <a:extLst>
                <a:ext uri="{FF2B5EF4-FFF2-40B4-BE49-F238E27FC236}">
                  <a16:creationId xmlns:a16="http://schemas.microsoft.com/office/drawing/2014/main" id="{CEDD913A-8A9D-405D-95D6-DEAE5E2BB511}"/>
                </a:ext>
              </a:extLst>
            </p:cNvPr>
            <p:cNvSpPr/>
            <p:nvPr/>
          </p:nvSpPr>
          <p:spPr>
            <a:xfrm>
              <a:off x="2889590" y="8733813"/>
              <a:ext cx="360000" cy="360000"/>
            </a:xfrm>
            <a:prstGeom prst="ellipse">
              <a:avLst/>
            </a:prstGeom>
            <a:noFill/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76" name="直線接點 75">
              <a:extLst>
                <a:ext uri="{FF2B5EF4-FFF2-40B4-BE49-F238E27FC236}">
                  <a16:creationId xmlns:a16="http://schemas.microsoft.com/office/drawing/2014/main" id="{1BCBE5A1-F92A-454D-B65D-41FCEE72B586}"/>
                </a:ext>
              </a:extLst>
            </p:cNvPr>
            <p:cNvCxnSpPr>
              <a:stCxn id="75" idx="0"/>
              <a:endCxn id="75" idx="4"/>
            </p:cNvCxnSpPr>
            <p:nvPr/>
          </p:nvCxnSpPr>
          <p:spPr>
            <a:xfrm>
              <a:off x="3069590" y="8733813"/>
              <a:ext cx="0" cy="360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接點 76">
              <a:extLst>
                <a:ext uri="{FF2B5EF4-FFF2-40B4-BE49-F238E27FC236}">
                  <a16:creationId xmlns:a16="http://schemas.microsoft.com/office/drawing/2014/main" id="{84FDB92D-8BB6-4CEF-B416-0F8F0322E8B9}"/>
                </a:ext>
              </a:extLst>
            </p:cNvPr>
            <p:cNvCxnSpPr>
              <a:stCxn id="75" idx="2"/>
              <a:endCxn id="75" idx="6"/>
            </p:cNvCxnSpPr>
            <p:nvPr/>
          </p:nvCxnSpPr>
          <p:spPr>
            <a:xfrm>
              <a:off x="2889590" y="8913813"/>
              <a:ext cx="360000" cy="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矩形 77">
            <a:extLst>
              <a:ext uri="{FF2B5EF4-FFF2-40B4-BE49-F238E27FC236}">
                <a16:creationId xmlns:a16="http://schemas.microsoft.com/office/drawing/2014/main" id="{2DCA4023-1325-47F6-83DB-5155DB7854C0}"/>
              </a:ext>
            </a:extLst>
          </p:cNvPr>
          <p:cNvSpPr/>
          <p:nvPr/>
        </p:nvSpPr>
        <p:spPr>
          <a:xfrm>
            <a:off x="5600943" y="3452239"/>
            <a:ext cx="536380" cy="2145519"/>
          </a:xfrm>
          <a:prstGeom prst="rect">
            <a:avLst/>
          </a:prstGeom>
          <a:solidFill>
            <a:schemeClr val="bg1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矩形 78">
                <a:extLst>
                  <a:ext uri="{FF2B5EF4-FFF2-40B4-BE49-F238E27FC236}">
                    <a16:creationId xmlns:a16="http://schemas.microsoft.com/office/drawing/2014/main" id="{280D397D-B169-4234-B3C6-2583CC7A945C}"/>
                  </a:ext>
                </a:extLst>
              </p:cNvPr>
              <p:cNvSpPr/>
              <p:nvPr/>
            </p:nvSpPr>
            <p:spPr>
              <a:xfrm>
                <a:off x="6139635" y="3454018"/>
                <a:ext cx="536380" cy="2145519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79" name="矩形 78">
                <a:extLst>
                  <a:ext uri="{FF2B5EF4-FFF2-40B4-BE49-F238E27FC236}">
                    <a16:creationId xmlns:a16="http://schemas.microsoft.com/office/drawing/2014/main" id="{280D397D-B169-4234-B3C6-2583CC7A94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9635" y="3454018"/>
                <a:ext cx="536380" cy="2145519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矩形 79">
                <a:extLst>
                  <a:ext uri="{FF2B5EF4-FFF2-40B4-BE49-F238E27FC236}">
                    <a16:creationId xmlns:a16="http://schemas.microsoft.com/office/drawing/2014/main" id="{80B34D1E-2B92-46FB-8A82-B522D0C5A142}"/>
                  </a:ext>
                </a:extLst>
              </p:cNvPr>
              <p:cNvSpPr/>
              <p:nvPr/>
            </p:nvSpPr>
            <p:spPr>
              <a:xfrm>
                <a:off x="6680703" y="3454018"/>
                <a:ext cx="536380" cy="2145519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80" name="矩形 79">
                <a:extLst>
                  <a:ext uri="{FF2B5EF4-FFF2-40B4-BE49-F238E27FC236}">
                    <a16:creationId xmlns:a16="http://schemas.microsoft.com/office/drawing/2014/main" id="{80B34D1E-2B92-46FB-8A82-B522D0C5A1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0703" y="3454018"/>
                <a:ext cx="536380" cy="2145519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id="{6558D165-638E-4AA0-8585-D66239D8BCB6}"/>
                  </a:ext>
                </a:extLst>
              </p:cNvPr>
              <p:cNvSpPr/>
              <p:nvPr/>
            </p:nvSpPr>
            <p:spPr>
              <a:xfrm>
                <a:off x="5658204" y="3395472"/>
                <a:ext cx="536380" cy="2145519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TW" sz="1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id="{6558D165-638E-4AA0-8585-D66239D8BC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8204" y="3395472"/>
                <a:ext cx="536380" cy="2145519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2" name="直線接點 81">
            <a:extLst>
              <a:ext uri="{FF2B5EF4-FFF2-40B4-BE49-F238E27FC236}">
                <a16:creationId xmlns:a16="http://schemas.microsoft.com/office/drawing/2014/main" id="{17409BA6-1FC2-42DD-B824-6C6B5ACB4109}"/>
              </a:ext>
            </a:extLst>
          </p:cNvPr>
          <p:cNvCxnSpPr/>
          <p:nvPr/>
        </p:nvCxnSpPr>
        <p:spPr>
          <a:xfrm>
            <a:off x="7418896" y="4472375"/>
            <a:ext cx="270502" cy="0"/>
          </a:xfrm>
          <a:prstGeom prst="line">
            <a:avLst/>
          </a:prstGeom>
          <a:ln w="127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接點 82">
            <a:extLst>
              <a:ext uri="{FF2B5EF4-FFF2-40B4-BE49-F238E27FC236}">
                <a16:creationId xmlns:a16="http://schemas.microsoft.com/office/drawing/2014/main" id="{35C7C21A-5DAE-47D4-B528-9660C3AB8879}"/>
              </a:ext>
            </a:extLst>
          </p:cNvPr>
          <p:cNvCxnSpPr/>
          <p:nvPr/>
        </p:nvCxnSpPr>
        <p:spPr>
          <a:xfrm>
            <a:off x="7418896" y="4578814"/>
            <a:ext cx="270502" cy="0"/>
          </a:xfrm>
          <a:prstGeom prst="line">
            <a:avLst/>
          </a:prstGeom>
          <a:ln w="127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4" name="矩形 83">
                <a:extLst>
                  <a:ext uri="{FF2B5EF4-FFF2-40B4-BE49-F238E27FC236}">
                    <a16:creationId xmlns:a16="http://schemas.microsoft.com/office/drawing/2014/main" id="{6EFA2C49-A1C0-4A95-A868-F190372F24E2}"/>
                  </a:ext>
                </a:extLst>
              </p:cNvPr>
              <p:cNvSpPr/>
              <p:nvPr/>
            </p:nvSpPr>
            <p:spPr>
              <a:xfrm>
                <a:off x="7887500" y="3452239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84" name="矩形 83">
                <a:extLst>
                  <a:ext uri="{FF2B5EF4-FFF2-40B4-BE49-F238E27FC236}">
                    <a16:creationId xmlns:a16="http://schemas.microsoft.com/office/drawing/2014/main" id="{6EFA2C49-A1C0-4A95-A868-F190372F24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7500" y="3452239"/>
                <a:ext cx="536380" cy="536380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矩形 84">
            <a:extLst>
              <a:ext uri="{FF2B5EF4-FFF2-40B4-BE49-F238E27FC236}">
                <a16:creationId xmlns:a16="http://schemas.microsoft.com/office/drawing/2014/main" id="{D4EFBEC9-FF22-4E48-9D68-A64345826A6B}"/>
              </a:ext>
            </a:extLst>
          </p:cNvPr>
          <p:cNvSpPr/>
          <p:nvPr/>
        </p:nvSpPr>
        <p:spPr>
          <a:xfrm>
            <a:off x="8425842" y="3452239"/>
            <a:ext cx="536380" cy="53638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B34B17A8-2C72-4383-8F6C-8E123D84D745}"/>
                  </a:ext>
                </a:extLst>
              </p:cNvPr>
              <p:cNvSpPr/>
              <p:nvPr/>
            </p:nvSpPr>
            <p:spPr>
              <a:xfrm>
                <a:off x="8965586" y="3452239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B34B17A8-2C72-4383-8F6C-8E123D84D74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5586" y="3452239"/>
                <a:ext cx="536380" cy="536380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矩形 86">
                <a:extLst>
                  <a:ext uri="{FF2B5EF4-FFF2-40B4-BE49-F238E27FC236}">
                    <a16:creationId xmlns:a16="http://schemas.microsoft.com/office/drawing/2014/main" id="{3BCF17BD-AAD1-4CAD-9729-41B9C99FB72F}"/>
                  </a:ext>
                </a:extLst>
              </p:cNvPr>
              <p:cNvSpPr/>
              <p:nvPr/>
            </p:nvSpPr>
            <p:spPr>
              <a:xfrm>
                <a:off x="9506030" y="3452239"/>
                <a:ext cx="536380" cy="536380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87" name="矩形 86">
                <a:extLst>
                  <a:ext uri="{FF2B5EF4-FFF2-40B4-BE49-F238E27FC236}">
                    <a16:creationId xmlns:a16="http://schemas.microsoft.com/office/drawing/2014/main" id="{3BCF17BD-AAD1-4CAD-9729-41B9C99FB7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6030" y="3452239"/>
                <a:ext cx="536380" cy="536380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634D266D-D293-4565-87C4-C1AD968BBFC3}"/>
                  </a:ext>
                </a:extLst>
              </p:cNvPr>
              <p:cNvSpPr/>
              <p:nvPr/>
            </p:nvSpPr>
            <p:spPr>
              <a:xfrm>
                <a:off x="7888586" y="3991457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634D266D-D293-4565-87C4-C1AD968BBF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8586" y="3991457"/>
                <a:ext cx="536380" cy="536380"/>
              </a:xfrm>
              <a:prstGeom prst="rect">
                <a:avLst/>
              </a:prstGeom>
              <a:blipFill>
                <a:blip r:embed="rId27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矩形 88">
                <a:extLst>
                  <a:ext uri="{FF2B5EF4-FFF2-40B4-BE49-F238E27FC236}">
                    <a16:creationId xmlns:a16="http://schemas.microsoft.com/office/drawing/2014/main" id="{EE3AE94B-BE48-483C-88D5-5E1E67D1536A}"/>
                  </a:ext>
                </a:extLst>
              </p:cNvPr>
              <p:cNvSpPr/>
              <p:nvPr/>
            </p:nvSpPr>
            <p:spPr>
              <a:xfrm>
                <a:off x="8966672" y="3991457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89" name="矩形 88">
                <a:extLst>
                  <a:ext uri="{FF2B5EF4-FFF2-40B4-BE49-F238E27FC236}">
                    <a16:creationId xmlns:a16="http://schemas.microsoft.com/office/drawing/2014/main" id="{EE3AE94B-BE48-483C-88D5-5E1E67D153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6672" y="3991457"/>
                <a:ext cx="536380" cy="536380"/>
              </a:xfrm>
              <a:prstGeom prst="rect">
                <a:avLst/>
              </a:prstGeom>
              <a:blipFill>
                <a:blip r:embed="rId28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6AD9E565-5D5A-406E-A6BC-F5FB6F7C6337}"/>
                  </a:ext>
                </a:extLst>
              </p:cNvPr>
              <p:cNvSpPr/>
              <p:nvPr/>
            </p:nvSpPr>
            <p:spPr>
              <a:xfrm>
                <a:off x="9504278" y="3991457"/>
                <a:ext cx="536380" cy="536380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6AD9E565-5D5A-406E-A6BC-F5FB6F7C63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4278" y="3991457"/>
                <a:ext cx="536380" cy="536380"/>
              </a:xfrm>
              <a:prstGeom prst="rect">
                <a:avLst/>
              </a:prstGeom>
              <a:blipFill>
                <a:blip r:embed="rId29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1CD10E35-686D-4B71-8417-0CB750482DB5}"/>
                  </a:ext>
                </a:extLst>
              </p:cNvPr>
              <p:cNvSpPr/>
              <p:nvPr/>
            </p:nvSpPr>
            <p:spPr>
              <a:xfrm>
                <a:off x="7888586" y="4530675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1CD10E35-686D-4B71-8417-0CB750482D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8586" y="4530675"/>
                <a:ext cx="536380" cy="536380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2" name="矩形 91">
            <a:extLst>
              <a:ext uri="{FF2B5EF4-FFF2-40B4-BE49-F238E27FC236}">
                <a16:creationId xmlns:a16="http://schemas.microsoft.com/office/drawing/2014/main" id="{A5EA62AF-0098-4202-8D2D-E2E3C96555FB}"/>
              </a:ext>
            </a:extLst>
          </p:cNvPr>
          <p:cNvSpPr/>
          <p:nvPr/>
        </p:nvSpPr>
        <p:spPr>
          <a:xfrm>
            <a:off x="8426928" y="4530675"/>
            <a:ext cx="536380" cy="53638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矩形 92">
                <a:extLst>
                  <a:ext uri="{FF2B5EF4-FFF2-40B4-BE49-F238E27FC236}">
                    <a16:creationId xmlns:a16="http://schemas.microsoft.com/office/drawing/2014/main" id="{41F5492A-926F-4027-8A5D-698688C5A3C6}"/>
                  </a:ext>
                </a:extLst>
              </p:cNvPr>
              <p:cNvSpPr/>
              <p:nvPr/>
            </p:nvSpPr>
            <p:spPr>
              <a:xfrm>
                <a:off x="8966672" y="4530675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3" name="矩形 92">
                <a:extLst>
                  <a:ext uri="{FF2B5EF4-FFF2-40B4-BE49-F238E27FC236}">
                    <a16:creationId xmlns:a16="http://schemas.microsoft.com/office/drawing/2014/main" id="{41F5492A-926F-4027-8A5D-698688C5A3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6672" y="4530675"/>
                <a:ext cx="536380" cy="536380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id="{CD7495E9-16A9-413F-A62D-8AC99C0BA36D}"/>
                  </a:ext>
                </a:extLst>
              </p:cNvPr>
              <p:cNvSpPr/>
              <p:nvPr/>
            </p:nvSpPr>
            <p:spPr>
              <a:xfrm>
                <a:off x="9504278" y="4530675"/>
                <a:ext cx="536380" cy="536380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id="{CD7495E9-16A9-413F-A62D-8AC99C0BA3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4278" y="4530675"/>
                <a:ext cx="536380" cy="536380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" name="矩形 94">
                <a:extLst>
                  <a:ext uri="{FF2B5EF4-FFF2-40B4-BE49-F238E27FC236}">
                    <a16:creationId xmlns:a16="http://schemas.microsoft.com/office/drawing/2014/main" id="{1FC073FC-F9B3-46F9-9658-48F5C7825712}"/>
                  </a:ext>
                </a:extLst>
              </p:cNvPr>
              <p:cNvSpPr/>
              <p:nvPr/>
            </p:nvSpPr>
            <p:spPr>
              <a:xfrm>
                <a:off x="7888586" y="5069893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3,0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5" name="矩形 94">
                <a:extLst>
                  <a:ext uri="{FF2B5EF4-FFF2-40B4-BE49-F238E27FC236}">
                    <a16:creationId xmlns:a16="http://schemas.microsoft.com/office/drawing/2014/main" id="{1FC073FC-F9B3-46F9-9658-48F5C78257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8586" y="5069893"/>
                <a:ext cx="536380" cy="536380"/>
              </a:xfrm>
              <a:prstGeom prst="rect">
                <a:avLst/>
              </a:prstGeom>
              <a:blipFill>
                <a:blip r:embed="rId33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矩形 95">
            <a:extLst>
              <a:ext uri="{FF2B5EF4-FFF2-40B4-BE49-F238E27FC236}">
                <a16:creationId xmlns:a16="http://schemas.microsoft.com/office/drawing/2014/main" id="{CFD3FC9C-3247-41AC-960D-D20A27A780D3}"/>
              </a:ext>
            </a:extLst>
          </p:cNvPr>
          <p:cNvSpPr/>
          <p:nvPr/>
        </p:nvSpPr>
        <p:spPr>
          <a:xfrm>
            <a:off x="8426928" y="5069893"/>
            <a:ext cx="536380" cy="53638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C0EC8F76-0162-493A-B1B8-9C691608D099}"/>
                  </a:ext>
                </a:extLst>
              </p:cNvPr>
              <p:cNvSpPr/>
              <p:nvPr/>
            </p:nvSpPr>
            <p:spPr>
              <a:xfrm>
                <a:off x="8966672" y="5069893"/>
                <a:ext cx="536380" cy="53638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C0EC8F76-0162-493A-B1B8-9C691608D0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6672" y="5069893"/>
                <a:ext cx="536380" cy="536380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8" name="矩形 97">
                <a:extLst>
                  <a:ext uri="{FF2B5EF4-FFF2-40B4-BE49-F238E27FC236}">
                    <a16:creationId xmlns:a16="http://schemas.microsoft.com/office/drawing/2014/main" id="{19A2A55C-F198-4B57-953A-17F29530EF61}"/>
                  </a:ext>
                </a:extLst>
              </p:cNvPr>
              <p:cNvSpPr/>
              <p:nvPr/>
            </p:nvSpPr>
            <p:spPr>
              <a:xfrm>
                <a:off x="9504278" y="5069893"/>
                <a:ext cx="536380" cy="536380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8" name="矩形 97">
                <a:extLst>
                  <a:ext uri="{FF2B5EF4-FFF2-40B4-BE49-F238E27FC236}">
                    <a16:creationId xmlns:a16="http://schemas.microsoft.com/office/drawing/2014/main" id="{19A2A55C-F198-4B57-953A-17F29530EF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4278" y="5069893"/>
                <a:ext cx="536380" cy="536380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9" name="矩形 98">
                <a:extLst>
                  <a:ext uri="{FF2B5EF4-FFF2-40B4-BE49-F238E27FC236}">
                    <a16:creationId xmlns:a16="http://schemas.microsoft.com/office/drawing/2014/main" id="{562666CC-52B6-4E77-8DB7-F87B6B81D3F0}"/>
                  </a:ext>
                </a:extLst>
              </p:cNvPr>
              <p:cNvSpPr/>
              <p:nvPr/>
            </p:nvSpPr>
            <p:spPr>
              <a:xfrm>
                <a:off x="8482749" y="3935636"/>
                <a:ext cx="536380" cy="53638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99" name="矩形 98">
                <a:extLst>
                  <a:ext uri="{FF2B5EF4-FFF2-40B4-BE49-F238E27FC236}">
                    <a16:creationId xmlns:a16="http://schemas.microsoft.com/office/drawing/2014/main" id="{562666CC-52B6-4E77-8DB7-F87B6B81D3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2749" y="3935636"/>
                <a:ext cx="536380" cy="536380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矩形 99">
                <a:extLst>
                  <a:ext uri="{FF2B5EF4-FFF2-40B4-BE49-F238E27FC236}">
                    <a16:creationId xmlns:a16="http://schemas.microsoft.com/office/drawing/2014/main" id="{FA93E1E7-503E-48AF-90ED-74DD7023B4FB}"/>
                  </a:ext>
                </a:extLst>
              </p:cNvPr>
              <p:cNvSpPr/>
              <p:nvPr/>
            </p:nvSpPr>
            <p:spPr>
              <a:xfrm>
                <a:off x="8483801" y="3398340"/>
                <a:ext cx="536380" cy="53638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00" name="矩形 99">
                <a:extLst>
                  <a:ext uri="{FF2B5EF4-FFF2-40B4-BE49-F238E27FC236}">
                    <a16:creationId xmlns:a16="http://schemas.microsoft.com/office/drawing/2014/main" id="{FA93E1E7-503E-48AF-90ED-74DD7023B4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3801" y="3398340"/>
                <a:ext cx="536380" cy="536380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矩形 100">
                <a:extLst>
                  <a:ext uri="{FF2B5EF4-FFF2-40B4-BE49-F238E27FC236}">
                    <a16:creationId xmlns:a16="http://schemas.microsoft.com/office/drawing/2014/main" id="{948BD18B-9693-43EE-8578-FA40E09024E0}"/>
                  </a:ext>
                </a:extLst>
              </p:cNvPr>
              <p:cNvSpPr/>
              <p:nvPr/>
            </p:nvSpPr>
            <p:spPr>
              <a:xfrm>
                <a:off x="8483626" y="4475987"/>
                <a:ext cx="536380" cy="53638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01" name="矩形 100">
                <a:extLst>
                  <a:ext uri="{FF2B5EF4-FFF2-40B4-BE49-F238E27FC236}">
                    <a16:creationId xmlns:a16="http://schemas.microsoft.com/office/drawing/2014/main" id="{948BD18B-9693-43EE-8578-FA40E09024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3626" y="4475987"/>
                <a:ext cx="536380" cy="536380"/>
              </a:xfrm>
              <a:prstGeom prst="rect">
                <a:avLst/>
              </a:prstGeom>
              <a:blipFill>
                <a:blip r:embed="rId38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矩形 101">
                <a:extLst>
                  <a:ext uri="{FF2B5EF4-FFF2-40B4-BE49-F238E27FC236}">
                    <a16:creationId xmlns:a16="http://schemas.microsoft.com/office/drawing/2014/main" id="{F70858C9-3DEC-4498-8C1A-CF1FC5367C94}"/>
                  </a:ext>
                </a:extLst>
              </p:cNvPr>
              <p:cNvSpPr/>
              <p:nvPr/>
            </p:nvSpPr>
            <p:spPr>
              <a:xfrm>
                <a:off x="8484774" y="5015205"/>
                <a:ext cx="536380" cy="53638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  <m:sub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sz="1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02" name="矩形 101">
                <a:extLst>
                  <a:ext uri="{FF2B5EF4-FFF2-40B4-BE49-F238E27FC236}">
                    <a16:creationId xmlns:a16="http://schemas.microsoft.com/office/drawing/2014/main" id="{F70858C9-3DEC-4498-8C1A-CF1FC5367C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4774" y="5015205"/>
                <a:ext cx="536380" cy="536380"/>
              </a:xfrm>
              <a:prstGeom prst="rect">
                <a:avLst/>
              </a:prstGeom>
              <a:blipFill>
                <a:blip r:embed="rId39"/>
                <a:stretch>
                  <a:fillRect/>
                </a:stretch>
              </a:blipFill>
              <a:ln w="1270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文字方塊 102">
                <a:extLst>
                  <a:ext uri="{FF2B5EF4-FFF2-40B4-BE49-F238E27FC236}">
                    <a16:creationId xmlns:a16="http://schemas.microsoft.com/office/drawing/2014/main" id="{FEA54C7D-C543-4EE3-9818-7A44CED51F24}"/>
                  </a:ext>
                </a:extLst>
              </p:cNvPr>
              <p:cNvSpPr txBox="1"/>
              <p:nvPr/>
            </p:nvSpPr>
            <p:spPr>
              <a:xfrm>
                <a:off x="6198605" y="3086273"/>
                <a:ext cx="1501863" cy="3668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TW" sz="10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altLang="zh-TW" sz="1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1000" b="0" i="1" smtClean="0">
                          <a:latin typeface="Cambria Math" panose="02040503050406030204" pitchFamily="18" charset="0"/>
                        </a:rPr>
                        <m:t>𝑟𝑜𝑢𝑛𝑑</m:t>
                      </m:r>
                      <m:r>
                        <a:rPr lang="en-US" altLang="zh-TW" sz="1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altLang="zh-TW" sz="1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𝑁𝑏</m:t>
                      </m:r>
                    </m:oMath>
                  </m:oMathPara>
                </a14:m>
                <a:endParaRPr lang="zh-TW" altLang="en-US" sz="1000" dirty="0"/>
              </a:p>
            </p:txBody>
          </p:sp>
        </mc:Choice>
        <mc:Fallback xmlns="">
          <p:sp>
            <p:nvSpPr>
              <p:cNvPr id="103" name="文字方塊 102">
                <a:extLst>
                  <a:ext uri="{FF2B5EF4-FFF2-40B4-BE49-F238E27FC236}">
                    <a16:creationId xmlns:a16="http://schemas.microsoft.com/office/drawing/2014/main" id="{FEA54C7D-C543-4EE3-9818-7A44CED51F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8605" y="3086273"/>
                <a:ext cx="1501863" cy="366855"/>
              </a:xfrm>
              <a:prstGeom prst="rect">
                <a:avLst/>
              </a:prstGeom>
              <a:blipFill>
                <a:blip r:embed="rId4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0068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2" grpId="0" animBg="1"/>
      <p:bldP spid="53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8" grpId="0" animBg="1"/>
      <p:bldP spid="79" grpId="0" animBg="1"/>
      <p:bldP spid="80" grpId="0" animBg="1"/>
      <p:bldP spid="81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-2972" y="-5354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714468" cy="400110"/>
            <a:chOff x="568442" y="319364"/>
            <a:chExt cx="3714468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616952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AES Algorithm – Key Expansion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85A924CF-9D13-4415-8577-1B0B54F73FA2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文字方塊 103">
                <a:extLst>
                  <a:ext uri="{FF2B5EF4-FFF2-40B4-BE49-F238E27FC236}">
                    <a16:creationId xmlns:a16="http://schemas.microsoft.com/office/drawing/2014/main" id="{2C1F708C-526A-422C-8DA2-CF8674990298}"/>
                  </a:ext>
                </a:extLst>
              </p:cNvPr>
              <p:cNvSpPr txBox="1"/>
              <p:nvPr/>
            </p:nvSpPr>
            <p:spPr>
              <a:xfrm>
                <a:off x="5301343" y="2954837"/>
                <a:ext cx="4887227" cy="10040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zh-TW" altLang="en-US" sz="1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TW" altLang="en-US" sz="1600">
                              <a:latin typeface="Cambria Math" panose="02040503050406030204" pitchFamily="18" charset="0"/>
                            </a:rPr>
                            <m:t> </m:t>
                          </m:r>
                          <m:eqArr>
                            <m:eqArrPr>
                              <m:ctrlP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𝑅𝑐𝑜𝑛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zh-TW" alt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zh-TW" alt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zh-TW" alt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zh-TW" altLang="en-US" sz="1600" i="1">
                                      <a:latin typeface="Cambria Math" panose="02040503050406030204" pitchFamily="18" charset="0"/>
                                    </a:rPr>
                                    <m:t>𝑡𝑒𝑚𝑝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zh-TW" alt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zh-TW" alt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  <m:r>
                                    <a:rPr lang="zh-TW" altLang="en-US" sz="1600" i="0">
                                      <a:latin typeface="Cambria Math" panose="02040503050406030204" pitchFamily="18" charset="0"/>
                                    </a:rPr>
                                    <m:t>, 0, 0, 0</m:t>
                                  </m:r>
                                </m:e>
                              </m:d>
                            </m:e>
                            <m:e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𝑡𝑒𝑚𝑝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zh-TW" alt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zh-TW" alt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=2 ⋅ </m:t>
                              </m:r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𝑡𝑒𝑚𝑝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zh-TW" alt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zh-TW" alt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zh-TW" altLang="en-US" sz="1600" i="0">
                                      <a:latin typeface="Cambria Math" panose="02040503050406030204" pitchFamily="18" charset="0"/>
                                    </a:rPr>
                                    <m:t> − 1</m:t>
                                  </m:r>
                                </m:e>
                              </m:d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         </m:t>
                              </m:r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𝑓𝑜𝑟</m:t>
                              </m:r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 1≤</m:t>
                              </m:r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zh-TW" altLang="en-US" sz="160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e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𝑡𝑒𝑚𝑝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zh-TW" alt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zh-TW" altLang="en-US" sz="1600" i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d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zh-TW" i="1" kern="1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4" name="文字方塊 103">
                <a:extLst>
                  <a:ext uri="{FF2B5EF4-FFF2-40B4-BE49-F238E27FC236}">
                    <a16:creationId xmlns:a16="http://schemas.microsoft.com/office/drawing/2014/main" id="{2C1F708C-526A-422C-8DA2-CF86749902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1343" y="2954837"/>
                <a:ext cx="4887227" cy="100405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5" name="圖片 104">
            <a:extLst>
              <a:ext uri="{FF2B5EF4-FFF2-40B4-BE49-F238E27FC236}">
                <a16:creationId xmlns:a16="http://schemas.microsoft.com/office/drawing/2014/main" id="{8C7DE138-8955-421E-9820-36773D23F1E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658" y="1301737"/>
            <a:ext cx="3743857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0342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-6179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2404558" cy="400110"/>
            <a:chOff x="568442" y="319364"/>
            <a:chExt cx="2404558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2307042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AES Block Diagram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85A924CF-9D13-4415-8577-1B0B54F73FA2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47" name="群組 646">
            <a:extLst>
              <a:ext uri="{FF2B5EF4-FFF2-40B4-BE49-F238E27FC236}">
                <a16:creationId xmlns:a16="http://schemas.microsoft.com/office/drawing/2014/main" id="{7559D748-7EFB-83F4-09A0-06D305527DA1}"/>
              </a:ext>
            </a:extLst>
          </p:cNvPr>
          <p:cNvGrpSpPr/>
          <p:nvPr/>
        </p:nvGrpSpPr>
        <p:grpSpPr>
          <a:xfrm>
            <a:off x="453983" y="1038840"/>
            <a:ext cx="11636135" cy="5400952"/>
            <a:chOff x="219496" y="704145"/>
            <a:chExt cx="12201988" cy="5888357"/>
          </a:xfrm>
        </p:grpSpPr>
        <p:sp>
          <p:nvSpPr>
            <p:cNvPr id="648" name="矩形 647">
              <a:extLst>
                <a:ext uri="{FF2B5EF4-FFF2-40B4-BE49-F238E27FC236}">
                  <a16:creationId xmlns:a16="http://schemas.microsoft.com/office/drawing/2014/main" id="{1E55C03E-8B0B-5A22-B538-C29EAB0D9C0C}"/>
                </a:ext>
              </a:extLst>
            </p:cNvPr>
            <p:cNvSpPr/>
            <p:nvPr/>
          </p:nvSpPr>
          <p:spPr>
            <a:xfrm>
              <a:off x="1399527" y="4359619"/>
              <a:ext cx="4441262" cy="2210252"/>
            </a:xfrm>
            <a:prstGeom prst="rect">
              <a:avLst/>
            </a:prstGeom>
            <a:solidFill>
              <a:srgbClr val="E7E6E6"/>
            </a:solidFill>
            <a:ln w="12700" cap="flat" cmpd="sng" algn="ctr">
              <a:solidFill>
                <a:srgbClr val="E7E6E6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49" name="矩形 648">
              <a:extLst>
                <a:ext uri="{FF2B5EF4-FFF2-40B4-BE49-F238E27FC236}">
                  <a16:creationId xmlns:a16="http://schemas.microsoft.com/office/drawing/2014/main" id="{F9DD010F-2CF5-878E-2A6B-7688C54BDF7A}"/>
                </a:ext>
              </a:extLst>
            </p:cNvPr>
            <p:cNvSpPr/>
            <p:nvPr/>
          </p:nvSpPr>
          <p:spPr>
            <a:xfrm>
              <a:off x="1399527" y="1345626"/>
              <a:ext cx="9983676" cy="2665171"/>
            </a:xfrm>
            <a:prstGeom prst="rect">
              <a:avLst/>
            </a:prstGeom>
            <a:solidFill>
              <a:srgbClr val="E7E6E6"/>
            </a:solidFill>
            <a:ln w="12700" cap="flat" cmpd="sng" algn="ctr">
              <a:solidFill>
                <a:srgbClr val="E7E6E6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653" name="直線接點 652">
              <a:extLst>
                <a:ext uri="{FF2B5EF4-FFF2-40B4-BE49-F238E27FC236}">
                  <a16:creationId xmlns:a16="http://schemas.microsoft.com/office/drawing/2014/main" id="{7974E9E8-4414-AD8E-63C8-4866B8394663}"/>
                </a:ext>
              </a:extLst>
            </p:cNvPr>
            <p:cNvCxnSpPr>
              <a:cxnSpLocks/>
              <a:endCxn id="654" idx="4"/>
            </p:cNvCxnSpPr>
            <p:nvPr/>
          </p:nvCxnSpPr>
          <p:spPr>
            <a:xfrm flipH="1" flipV="1">
              <a:off x="4942370" y="4873041"/>
              <a:ext cx="6186" cy="52091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654" name="橢圓 653">
              <a:extLst>
                <a:ext uri="{FF2B5EF4-FFF2-40B4-BE49-F238E27FC236}">
                  <a16:creationId xmlns:a16="http://schemas.microsoft.com/office/drawing/2014/main" id="{3B2D71BA-827A-9B39-21EC-FD070434539B}"/>
                </a:ext>
              </a:extLst>
            </p:cNvPr>
            <p:cNvSpPr/>
            <p:nvPr/>
          </p:nvSpPr>
          <p:spPr>
            <a:xfrm>
              <a:off x="4922834" y="4828576"/>
              <a:ext cx="39072" cy="44465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655" name="直線單箭頭接點 654">
              <a:extLst>
                <a:ext uri="{FF2B5EF4-FFF2-40B4-BE49-F238E27FC236}">
                  <a16:creationId xmlns:a16="http://schemas.microsoft.com/office/drawing/2014/main" id="{53B87827-1943-3D7A-6FFB-1D71CF75A88C}"/>
                </a:ext>
              </a:extLst>
            </p:cNvPr>
            <p:cNvCxnSpPr/>
            <p:nvPr/>
          </p:nvCxnSpPr>
          <p:spPr>
            <a:xfrm>
              <a:off x="4378913" y="4997455"/>
              <a:ext cx="234151" cy="1879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56" name="直線單箭頭接點 655">
              <a:extLst>
                <a:ext uri="{FF2B5EF4-FFF2-40B4-BE49-F238E27FC236}">
                  <a16:creationId xmlns:a16="http://schemas.microsoft.com/office/drawing/2014/main" id="{639C3D3E-DF67-4769-D7E9-7A949C44A521}"/>
                </a:ext>
              </a:extLst>
            </p:cNvPr>
            <p:cNvCxnSpPr>
              <a:cxnSpLocks/>
              <a:stCxn id="880" idx="3"/>
            </p:cNvCxnSpPr>
            <p:nvPr/>
          </p:nvCxnSpPr>
          <p:spPr>
            <a:xfrm flipV="1">
              <a:off x="1339347" y="4723600"/>
              <a:ext cx="2289449" cy="208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58" name="流程圖: 或 657">
              <a:extLst>
                <a:ext uri="{FF2B5EF4-FFF2-40B4-BE49-F238E27FC236}">
                  <a16:creationId xmlns:a16="http://schemas.microsoft.com/office/drawing/2014/main" id="{0D84E127-DB6B-C41E-8671-C74FF75A2765}"/>
                </a:ext>
              </a:extLst>
            </p:cNvPr>
            <p:cNvSpPr/>
            <p:nvPr/>
          </p:nvSpPr>
          <p:spPr>
            <a:xfrm>
              <a:off x="3105838" y="3151106"/>
              <a:ext cx="154800" cy="155778"/>
            </a:xfrm>
            <a:prstGeom prst="flowChartOr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660" name="群組 659">
              <a:extLst>
                <a:ext uri="{FF2B5EF4-FFF2-40B4-BE49-F238E27FC236}">
                  <a16:creationId xmlns:a16="http://schemas.microsoft.com/office/drawing/2014/main" id="{23E3EB1D-2488-A9AD-4E61-063FFFCA92C8}"/>
                </a:ext>
              </a:extLst>
            </p:cNvPr>
            <p:cNvGrpSpPr/>
            <p:nvPr/>
          </p:nvGrpSpPr>
          <p:grpSpPr>
            <a:xfrm>
              <a:off x="4613074" y="4422136"/>
              <a:ext cx="162000" cy="900003"/>
              <a:chOff x="4235321" y="3014174"/>
              <a:chExt cx="191069" cy="1499849"/>
            </a:xfrm>
            <a:solidFill>
              <a:srgbClr val="4472C4">
                <a:lumMod val="20000"/>
                <a:lumOff val="80000"/>
              </a:srgbClr>
            </a:solidFill>
          </p:grpSpPr>
          <p:sp>
            <p:nvSpPr>
              <p:cNvPr id="855" name="矩形 854">
                <a:extLst>
                  <a:ext uri="{FF2B5EF4-FFF2-40B4-BE49-F238E27FC236}">
                    <a16:creationId xmlns:a16="http://schemas.microsoft.com/office/drawing/2014/main" id="{9B967BE2-FD3F-C47E-6E4E-E3F49CF42971}"/>
                  </a:ext>
                </a:extLst>
              </p:cNvPr>
              <p:cNvSpPr/>
              <p:nvPr/>
            </p:nvSpPr>
            <p:spPr>
              <a:xfrm>
                <a:off x="4235321" y="3014174"/>
                <a:ext cx="191069" cy="1499845"/>
              </a:xfrm>
              <a:prstGeom prst="rect">
                <a:avLst/>
              </a:prstGeom>
              <a:grpFill/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56" name="等腰三角形 855">
                <a:extLst>
                  <a:ext uri="{FF2B5EF4-FFF2-40B4-BE49-F238E27FC236}">
                    <a16:creationId xmlns:a16="http://schemas.microsoft.com/office/drawing/2014/main" id="{C4372489-B8FE-66A8-F343-34C76BA476D7}"/>
                  </a:ext>
                </a:extLst>
              </p:cNvPr>
              <p:cNvSpPr/>
              <p:nvPr/>
            </p:nvSpPr>
            <p:spPr>
              <a:xfrm>
                <a:off x="4244218" y="4364322"/>
                <a:ext cx="181537" cy="149701"/>
              </a:xfrm>
              <a:prstGeom prst="triangle">
                <a:avLst/>
              </a:prstGeom>
              <a:grpFill/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62" name="矩形 661">
              <a:extLst>
                <a:ext uri="{FF2B5EF4-FFF2-40B4-BE49-F238E27FC236}">
                  <a16:creationId xmlns:a16="http://schemas.microsoft.com/office/drawing/2014/main" id="{EAF85044-1003-867C-0421-39521281A85F}"/>
                </a:ext>
              </a:extLst>
            </p:cNvPr>
            <p:cNvSpPr/>
            <p:nvPr/>
          </p:nvSpPr>
          <p:spPr>
            <a:xfrm>
              <a:off x="4400579" y="1765992"/>
              <a:ext cx="1250787" cy="2139479"/>
            </a:xfrm>
            <a:prstGeom prst="rect">
              <a:avLst/>
            </a:pr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solidFill>
                <a:srgbClr val="70AD47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65" name="梯形 664">
              <a:extLst>
                <a:ext uri="{FF2B5EF4-FFF2-40B4-BE49-F238E27FC236}">
                  <a16:creationId xmlns:a16="http://schemas.microsoft.com/office/drawing/2014/main" id="{653358B3-7A5F-4740-A1CB-84907A4A8801}"/>
                </a:ext>
              </a:extLst>
            </p:cNvPr>
            <p:cNvSpPr/>
            <p:nvPr/>
          </p:nvSpPr>
          <p:spPr>
            <a:xfrm rot="5400000">
              <a:off x="3988459" y="3130629"/>
              <a:ext cx="557178" cy="170942"/>
            </a:xfrm>
            <a:prstGeom prst="trapezoid">
              <a:avLst>
                <a:gd name="adj" fmla="val 67308"/>
              </a:avLst>
            </a:prstGeom>
            <a:solidFill>
              <a:sysClr val="window" lastClr="FFFFFF"/>
            </a:solidFill>
            <a:ln w="12700" cap="flat" cmpd="sng" algn="ctr">
              <a:solidFill>
                <a:srgbClr val="E7E6E6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66" name="文字方塊 665">
              <a:extLst>
                <a:ext uri="{FF2B5EF4-FFF2-40B4-BE49-F238E27FC236}">
                  <a16:creationId xmlns:a16="http://schemas.microsoft.com/office/drawing/2014/main" id="{B20967E4-704D-96D9-5176-4D7576EE685E}"/>
                </a:ext>
              </a:extLst>
            </p:cNvPr>
            <p:cNvSpPr txBox="1"/>
            <p:nvPr/>
          </p:nvSpPr>
          <p:spPr>
            <a:xfrm>
              <a:off x="4183130" y="3215557"/>
              <a:ext cx="9322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1</a:t>
              </a:r>
              <a:endParaRPr kumimoji="0" lang="zh-TW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67" name="文字方塊 666">
              <a:extLst>
                <a:ext uri="{FF2B5EF4-FFF2-40B4-BE49-F238E27FC236}">
                  <a16:creationId xmlns:a16="http://schemas.microsoft.com/office/drawing/2014/main" id="{5CBC07B2-601C-A650-ED44-DA1827CC6D3F}"/>
                </a:ext>
              </a:extLst>
            </p:cNvPr>
            <p:cNvSpPr txBox="1"/>
            <p:nvPr/>
          </p:nvSpPr>
          <p:spPr>
            <a:xfrm>
              <a:off x="4181504" y="2986404"/>
              <a:ext cx="98594" cy="234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0</a:t>
              </a:r>
              <a:endParaRPr kumimoji="0" lang="zh-TW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669" name="直線單箭頭接點 668">
              <a:extLst>
                <a:ext uri="{FF2B5EF4-FFF2-40B4-BE49-F238E27FC236}">
                  <a16:creationId xmlns:a16="http://schemas.microsoft.com/office/drawing/2014/main" id="{EE527316-4EF2-B27F-0831-A79C450AF9D5}"/>
                </a:ext>
              </a:extLst>
            </p:cNvPr>
            <p:cNvCxnSpPr>
              <a:cxnSpLocks/>
              <a:stCxn id="673" idx="6"/>
              <a:endCxn id="695" idx="1"/>
            </p:cNvCxnSpPr>
            <p:nvPr/>
          </p:nvCxnSpPr>
          <p:spPr>
            <a:xfrm>
              <a:off x="11066023" y="3189027"/>
              <a:ext cx="656231" cy="2309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71" name="肘形接點 31">
              <a:extLst>
                <a:ext uri="{FF2B5EF4-FFF2-40B4-BE49-F238E27FC236}">
                  <a16:creationId xmlns:a16="http://schemas.microsoft.com/office/drawing/2014/main" id="{0D31A0BA-B22F-AA7D-440C-83D7DA546C21}"/>
                </a:ext>
              </a:extLst>
            </p:cNvPr>
            <p:cNvCxnSpPr>
              <a:cxnSpLocks/>
              <a:stCxn id="672" idx="4"/>
              <a:endCxn id="666" idx="1"/>
            </p:cNvCxnSpPr>
            <p:nvPr/>
          </p:nvCxnSpPr>
          <p:spPr>
            <a:xfrm rot="5400000">
              <a:off x="7786121" y="-387434"/>
              <a:ext cx="107723" cy="7313705"/>
            </a:xfrm>
            <a:prstGeom prst="bentConnector4">
              <a:avLst>
                <a:gd name="adj1" fmla="val 816966"/>
                <a:gd name="adj2" fmla="val 103278"/>
              </a:avLst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72" name="橢圓 671">
              <a:extLst>
                <a:ext uri="{FF2B5EF4-FFF2-40B4-BE49-F238E27FC236}">
                  <a16:creationId xmlns:a16="http://schemas.microsoft.com/office/drawing/2014/main" id="{FB4BBE25-F0A3-1A1B-45FD-9258DE9DE5E3}"/>
                </a:ext>
              </a:extLst>
            </p:cNvPr>
            <p:cNvSpPr/>
            <p:nvPr/>
          </p:nvSpPr>
          <p:spPr>
            <a:xfrm>
              <a:off x="11477298" y="3171092"/>
              <a:ext cx="39072" cy="44465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73" name="流程圖: 或 672">
              <a:extLst>
                <a:ext uri="{FF2B5EF4-FFF2-40B4-BE49-F238E27FC236}">
                  <a16:creationId xmlns:a16="http://schemas.microsoft.com/office/drawing/2014/main" id="{1687686E-5C47-E7AD-9266-4D55491647DE}"/>
                </a:ext>
              </a:extLst>
            </p:cNvPr>
            <p:cNvSpPr/>
            <p:nvPr/>
          </p:nvSpPr>
          <p:spPr>
            <a:xfrm>
              <a:off x="10911223" y="3111137"/>
              <a:ext cx="154800" cy="155778"/>
            </a:xfrm>
            <a:prstGeom prst="flowChartOr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74" name="橢圓 673">
              <a:extLst>
                <a:ext uri="{FF2B5EF4-FFF2-40B4-BE49-F238E27FC236}">
                  <a16:creationId xmlns:a16="http://schemas.microsoft.com/office/drawing/2014/main" id="{DD1C159C-7F42-D3D3-AB5E-3D5AD95FE0EF}"/>
                </a:ext>
              </a:extLst>
            </p:cNvPr>
            <p:cNvSpPr/>
            <p:nvPr/>
          </p:nvSpPr>
          <p:spPr>
            <a:xfrm>
              <a:off x="6101252" y="4831340"/>
              <a:ext cx="39072" cy="44465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676" name="直線單箭頭接點 675">
              <a:extLst>
                <a:ext uri="{FF2B5EF4-FFF2-40B4-BE49-F238E27FC236}">
                  <a16:creationId xmlns:a16="http://schemas.microsoft.com/office/drawing/2014/main" id="{75B0403E-49F1-01A2-BA49-52F4CC389432}"/>
                </a:ext>
              </a:extLst>
            </p:cNvPr>
            <p:cNvCxnSpPr>
              <a:cxnSpLocks/>
              <a:stCxn id="680" idx="3"/>
              <a:endCxn id="854" idx="1"/>
            </p:cNvCxnSpPr>
            <p:nvPr/>
          </p:nvCxnSpPr>
          <p:spPr>
            <a:xfrm flipV="1">
              <a:off x="846623" y="4589175"/>
              <a:ext cx="321343" cy="205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77" name="直線接點 676">
              <a:extLst>
                <a:ext uri="{FF2B5EF4-FFF2-40B4-BE49-F238E27FC236}">
                  <a16:creationId xmlns:a16="http://schemas.microsoft.com/office/drawing/2014/main" id="{33253D39-C254-9858-31E6-F853DBA7B9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66500" y="1034076"/>
              <a:ext cx="9856" cy="1953523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678" name="直線接點 677">
              <a:extLst>
                <a:ext uri="{FF2B5EF4-FFF2-40B4-BE49-F238E27FC236}">
                  <a16:creationId xmlns:a16="http://schemas.microsoft.com/office/drawing/2014/main" id="{631A2BCB-27B5-DFAE-489B-8A1D8A4394DF}"/>
                </a:ext>
              </a:extLst>
            </p:cNvPr>
            <p:cNvCxnSpPr>
              <a:cxnSpLocks/>
              <a:stCxn id="852" idx="1"/>
            </p:cNvCxnSpPr>
            <p:nvPr/>
          </p:nvCxnSpPr>
          <p:spPr>
            <a:xfrm flipV="1">
              <a:off x="1253439" y="1016758"/>
              <a:ext cx="7334" cy="3468016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679" name="文字方塊 678">
              <a:extLst>
                <a:ext uri="{FF2B5EF4-FFF2-40B4-BE49-F238E27FC236}">
                  <a16:creationId xmlns:a16="http://schemas.microsoft.com/office/drawing/2014/main" id="{CA995608-8075-B67F-F956-E95BE04D87BF}"/>
                </a:ext>
              </a:extLst>
            </p:cNvPr>
            <p:cNvSpPr txBox="1"/>
            <p:nvPr/>
          </p:nvSpPr>
          <p:spPr>
            <a:xfrm>
              <a:off x="219496" y="3093801"/>
              <a:ext cx="6335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plaintext</a:t>
              </a:r>
              <a:endParaRPr kumimoji="0" lang="zh-TW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80" name="文字方塊 679">
              <a:extLst>
                <a:ext uri="{FF2B5EF4-FFF2-40B4-BE49-F238E27FC236}">
                  <a16:creationId xmlns:a16="http://schemas.microsoft.com/office/drawing/2014/main" id="{D6587C6D-0F4A-1B6E-8D1C-489CDDCB0630}"/>
                </a:ext>
              </a:extLst>
            </p:cNvPr>
            <p:cNvSpPr txBox="1"/>
            <p:nvPr/>
          </p:nvSpPr>
          <p:spPr>
            <a:xfrm>
              <a:off x="457987" y="4455159"/>
              <a:ext cx="388637" cy="268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key</a:t>
              </a:r>
              <a:endParaRPr kumimoji="0" lang="zh-TW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81" name="文字方塊 680">
              <a:extLst>
                <a:ext uri="{FF2B5EF4-FFF2-40B4-BE49-F238E27FC236}">
                  <a16:creationId xmlns:a16="http://schemas.microsoft.com/office/drawing/2014/main" id="{78D3CC2C-E914-835B-2391-D28D2DECBCE6}"/>
                </a:ext>
              </a:extLst>
            </p:cNvPr>
            <p:cNvSpPr txBox="1"/>
            <p:nvPr/>
          </p:nvSpPr>
          <p:spPr>
            <a:xfrm>
              <a:off x="4421545" y="6324061"/>
              <a:ext cx="1481258" cy="268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Round Key Expansion</a:t>
              </a:r>
              <a:endParaRPr kumimoji="0" lang="zh-TW" altLang="en-US" sz="1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82" name="文字方塊 681">
              <a:extLst>
                <a:ext uri="{FF2B5EF4-FFF2-40B4-BE49-F238E27FC236}">
                  <a16:creationId xmlns:a16="http://schemas.microsoft.com/office/drawing/2014/main" id="{3DC23A40-E447-DB1B-0ED6-34254D0C2B75}"/>
                </a:ext>
              </a:extLst>
            </p:cNvPr>
            <p:cNvSpPr txBox="1"/>
            <p:nvPr/>
          </p:nvSpPr>
          <p:spPr>
            <a:xfrm>
              <a:off x="1353006" y="1332157"/>
              <a:ext cx="105830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Text encryption</a:t>
              </a:r>
              <a:endParaRPr kumimoji="0" lang="zh-TW" altLang="en-US" sz="1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83" name="文字方塊 682">
              <a:extLst>
                <a:ext uri="{FF2B5EF4-FFF2-40B4-BE49-F238E27FC236}">
                  <a16:creationId xmlns:a16="http://schemas.microsoft.com/office/drawing/2014/main" id="{C172E3A5-1A5B-B578-AC04-C85DEFBED9C7}"/>
                </a:ext>
              </a:extLst>
            </p:cNvPr>
            <p:cNvSpPr txBox="1"/>
            <p:nvPr/>
          </p:nvSpPr>
          <p:spPr>
            <a:xfrm>
              <a:off x="11706689" y="833142"/>
              <a:ext cx="455875" cy="268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done</a:t>
              </a:r>
              <a:endParaRPr kumimoji="0" lang="zh-TW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85" name="文字方塊 684">
              <a:extLst>
                <a:ext uri="{FF2B5EF4-FFF2-40B4-BE49-F238E27FC236}">
                  <a16:creationId xmlns:a16="http://schemas.microsoft.com/office/drawing/2014/main" id="{9D1AF213-60FB-C787-CD59-B1E8D1BF74E1}"/>
                </a:ext>
              </a:extLst>
            </p:cNvPr>
            <p:cNvSpPr txBox="1"/>
            <p:nvPr/>
          </p:nvSpPr>
          <p:spPr>
            <a:xfrm>
              <a:off x="513366" y="756850"/>
              <a:ext cx="193714" cy="268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86" name="文字方塊 685">
              <a:extLst>
                <a:ext uri="{FF2B5EF4-FFF2-40B4-BE49-F238E27FC236}">
                  <a16:creationId xmlns:a16="http://schemas.microsoft.com/office/drawing/2014/main" id="{FC399BC2-A6E2-0385-32D2-D20A5375463F}"/>
                </a:ext>
              </a:extLst>
            </p:cNvPr>
            <p:cNvSpPr txBox="1"/>
            <p:nvPr/>
          </p:nvSpPr>
          <p:spPr>
            <a:xfrm>
              <a:off x="286582" y="854174"/>
              <a:ext cx="425618" cy="268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start</a:t>
              </a:r>
              <a:endParaRPr kumimoji="0" lang="zh-TW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688" name="直線單箭頭接點 687">
              <a:extLst>
                <a:ext uri="{FF2B5EF4-FFF2-40B4-BE49-F238E27FC236}">
                  <a16:creationId xmlns:a16="http://schemas.microsoft.com/office/drawing/2014/main" id="{F882B813-0509-82F2-D0D0-F00BFCDAAF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7080" y="967363"/>
              <a:ext cx="429761" cy="9965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89" name="直線單箭頭接點 688">
              <a:extLst>
                <a:ext uri="{FF2B5EF4-FFF2-40B4-BE49-F238E27FC236}">
                  <a16:creationId xmlns:a16="http://schemas.microsoft.com/office/drawing/2014/main" id="{7C79242A-C0B3-0D8D-2A0D-32F07ED04340}"/>
                </a:ext>
              </a:extLst>
            </p:cNvPr>
            <p:cNvCxnSpPr/>
            <p:nvPr/>
          </p:nvCxnSpPr>
          <p:spPr>
            <a:xfrm>
              <a:off x="11366789" y="967765"/>
              <a:ext cx="339900" cy="956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91" name="直線單箭頭接點 690">
              <a:extLst>
                <a:ext uri="{FF2B5EF4-FFF2-40B4-BE49-F238E27FC236}">
                  <a16:creationId xmlns:a16="http://schemas.microsoft.com/office/drawing/2014/main" id="{AB43A7E3-EFF3-C405-92FA-E59778643CE6}"/>
                </a:ext>
              </a:extLst>
            </p:cNvPr>
            <p:cNvCxnSpPr>
              <a:cxnSpLocks/>
              <a:stCxn id="679" idx="3"/>
              <a:endCxn id="658" idx="2"/>
            </p:cNvCxnSpPr>
            <p:nvPr/>
          </p:nvCxnSpPr>
          <p:spPr>
            <a:xfrm>
              <a:off x="853003" y="3216912"/>
              <a:ext cx="2252835" cy="12083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93" name="文字方塊 692">
              <a:extLst>
                <a:ext uri="{FF2B5EF4-FFF2-40B4-BE49-F238E27FC236}">
                  <a16:creationId xmlns:a16="http://schemas.microsoft.com/office/drawing/2014/main" id="{D7BB11C2-5615-F9C4-C960-CE485C53A366}"/>
                </a:ext>
              </a:extLst>
            </p:cNvPr>
            <p:cNvSpPr txBox="1"/>
            <p:nvPr/>
          </p:nvSpPr>
          <p:spPr>
            <a:xfrm>
              <a:off x="2820278" y="2935027"/>
              <a:ext cx="71365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Initial add rk</a:t>
              </a:r>
              <a:endParaRPr kumimoji="0" lang="zh-TW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694" name="直線單箭頭接點 693">
              <a:extLst>
                <a:ext uri="{FF2B5EF4-FFF2-40B4-BE49-F238E27FC236}">
                  <a16:creationId xmlns:a16="http://schemas.microsoft.com/office/drawing/2014/main" id="{8E492FC5-DFEB-87FE-BCF1-FCD2DAFD1B54}"/>
                </a:ext>
              </a:extLst>
            </p:cNvPr>
            <p:cNvCxnSpPr>
              <a:cxnSpLocks/>
              <a:stCxn id="665" idx="0"/>
            </p:cNvCxnSpPr>
            <p:nvPr/>
          </p:nvCxnSpPr>
          <p:spPr>
            <a:xfrm flipV="1">
              <a:off x="4352519" y="3215557"/>
              <a:ext cx="147421" cy="543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95" name="文字方塊 694">
              <a:extLst>
                <a:ext uri="{FF2B5EF4-FFF2-40B4-BE49-F238E27FC236}">
                  <a16:creationId xmlns:a16="http://schemas.microsoft.com/office/drawing/2014/main" id="{24A3C409-582D-945A-E595-AF07D4C1BB38}"/>
                </a:ext>
              </a:extLst>
            </p:cNvPr>
            <p:cNvSpPr txBox="1"/>
            <p:nvPr/>
          </p:nvSpPr>
          <p:spPr>
            <a:xfrm>
              <a:off x="11722254" y="3068225"/>
              <a:ext cx="6992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ciphertext</a:t>
              </a:r>
              <a:endParaRPr kumimoji="0" lang="zh-TW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696" name="群組 695">
              <a:extLst>
                <a:ext uri="{FF2B5EF4-FFF2-40B4-BE49-F238E27FC236}">
                  <a16:creationId xmlns:a16="http://schemas.microsoft.com/office/drawing/2014/main" id="{542EB84E-3660-FC30-7667-388BF7351E72}"/>
                </a:ext>
              </a:extLst>
            </p:cNvPr>
            <p:cNvGrpSpPr/>
            <p:nvPr/>
          </p:nvGrpSpPr>
          <p:grpSpPr>
            <a:xfrm>
              <a:off x="1158457" y="4427245"/>
              <a:ext cx="180453" cy="557178"/>
              <a:chOff x="1319370" y="4037608"/>
              <a:chExt cx="180453" cy="557178"/>
            </a:xfrm>
          </p:grpSpPr>
          <p:sp>
            <p:nvSpPr>
              <p:cNvPr id="852" name="梯形 851">
                <a:extLst>
                  <a:ext uri="{FF2B5EF4-FFF2-40B4-BE49-F238E27FC236}">
                    <a16:creationId xmlns:a16="http://schemas.microsoft.com/office/drawing/2014/main" id="{CBCCA85F-54D8-11C9-1275-B7032CB9A2B3}"/>
                  </a:ext>
                </a:extLst>
              </p:cNvPr>
              <p:cNvSpPr/>
              <p:nvPr/>
            </p:nvSpPr>
            <p:spPr>
              <a:xfrm rot="5400000">
                <a:off x="1135763" y="4230726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ysClr val="window" lastClr="FFFFFF"/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53" name="文字方塊 852">
                <a:extLst>
                  <a:ext uri="{FF2B5EF4-FFF2-40B4-BE49-F238E27FC236}">
                    <a16:creationId xmlns:a16="http://schemas.microsoft.com/office/drawing/2014/main" id="{83BAC6E4-69AE-DD72-6FCB-E255513D994B}"/>
                  </a:ext>
                </a:extLst>
              </p:cNvPr>
              <p:cNvSpPr txBox="1"/>
              <p:nvPr/>
            </p:nvSpPr>
            <p:spPr>
              <a:xfrm>
                <a:off x="1319370" y="4311247"/>
                <a:ext cx="93226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1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54" name="文字方塊 853">
                <a:extLst>
                  <a:ext uri="{FF2B5EF4-FFF2-40B4-BE49-F238E27FC236}">
                    <a16:creationId xmlns:a16="http://schemas.microsoft.com/office/drawing/2014/main" id="{B04E444A-60E2-9B68-1560-79A97FDD25E2}"/>
                  </a:ext>
                </a:extLst>
              </p:cNvPr>
              <p:cNvSpPr txBox="1"/>
              <p:nvPr/>
            </p:nvSpPr>
            <p:spPr>
              <a:xfrm>
                <a:off x="1328879" y="4082094"/>
                <a:ext cx="100856" cy="234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0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99" name="文字方塊 698">
              <a:extLst>
                <a:ext uri="{FF2B5EF4-FFF2-40B4-BE49-F238E27FC236}">
                  <a16:creationId xmlns:a16="http://schemas.microsoft.com/office/drawing/2014/main" id="{77883428-4349-B785-541E-44A5AE71DCB0}"/>
                </a:ext>
              </a:extLst>
            </p:cNvPr>
            <p:cNvSpPr txBox="1"/>
            <p:nvPr/>
          </p:nvSpPr>
          <p:spPr>
            <a:xfrm>
              <a:off x="4356472" y="1735791"/>
              <a:ext cx="677761" cy="251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900" b="1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SubBytes</a:t>
              </a:r>
              <a:endParaRPr kumimoji="0" lang="zh-TW" altLang="en-US" sz="9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700" name="接點: 肘形 71">
              <a:extLst>
                <a:ext uri="{FF2B5EF4-FFF2-40B4-BE49-F238E27FC236}">
                  <a16:creationId xmlns:a16="http://schemas.microsoft.com/office/drawing/2014/main" id="{9F69D029-87EB-133C-9DD3-C91E25124F37}"/>
                </a:ext>
              </a:extLst>
            </p:cNvPr>
            <p:cNvCxnSpPr>
              <a:cxnSpLocks/>
              <a:endCxn id="673" idx="4"/>
            </p:cNvCxnSpPr>
            <p:nvPr/>
          </p:nvCxnSpPr>
          <p:spPr>
            <a:xfrm flipV="1">
              <a:off x="4784346" y="3266915"/>
              <a:ext cx="6204277" cy="1583687"/>
            </a:xfrm>
            <a:prstGeom prst="bentConnector2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701" name="矩形 700">
              <a:extLst>
                <a:ext uri="{FF2B5EF4-FFF2-40B4-BE49-F238E27FC236}">
                  <a16:creationId xmlns:a16="http://schemas.microsoft.com/office/drawing/2014/main" id="{F7BB74F3-1FC5-93E6-09A4-4EDE8AF9FEEA}"/>
                </a:ext>
              </a:extLst>
            </p:cNvPr>
            <p:cNvSpPr/>
            <p:nvPr/>
          </p:nvSpPr>
          <p:spPr>
            <a:xfrm>
              <a:off x="2004303" y="5514919"/>
              <a:ext cx="2104843" cy="1013619"/>
            </a:xfrm>
            <a:prstGeom prst="rect">
              <a:avLst/>
            </a:pr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solidFill>
                <a:srgbClr val="70AD47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703" name="矩形 702">
              <a:extLst>
                <a:ext uri="{FF2B5EF4-FFF2-40B4-BE49-F238E27FC236}">
                  <a16:creationId xmlns:a16="http://schemas.microsoft.com/office/drawing/2014/main" id="{CBB4ACFF-EA13-3822-DD45-460B65D0EBAF}"/>
                </a:ext>
              </a:extLst>
            </p:cNvPr>
            <p:cNvSpPr/>
            <p:nvPr/>
          </p:nvSpPr>
          <p:spPr>
            <a:xfrm>
              <a:off x="3437664" y="5826092"/>
              <a:ext cx="599610" cy="475906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solidFill>
                <a:srgbClr val="E7E6E6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Add round constants</a:t>
              </a:r>
              <a:endParaRPr kumimoji="0" lang="zh-TW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705" name="流程圖: 或 704">
              <a:extLst>
                <a:ext uri="{FF2B5EF4-FFF2-40B4-BE49-F238E27FC236}">
                  <a16:creationId xmlns:a16="http://schemas.microsoft.com/office/drawing/2014/main" id="{D9E186B6-FD4E-C560-39FE-8C1B10E815AF}"/>
                </a:ext>
              </a:extLst>
            </p:cNvPr>
            <p:cNvSpPr/>
            <p:nvPr/>
          </p:nvSpPr>
          <p:spPr>
            <a:xfrm>
              <a:off x="3070646" y="4858776"/>
              <a:ext cx="154800" cy="155778"/>
            </a:xfrm>
            <a:prstGeom prst="flowChartOr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706" name="直線單箭頭接點 705">
              <a:extLst>
                <a:ext uri="{FF2B5EF4-FFF2-40B4-BE49-F238E27FC236}">
                  <a16:creationId xmlns:a16="http://schemas.microsoft.com/office/drawing/2014/main" id="{19966421-060D-7C55-7995-B5E664336307}"/>
                </a:ext>
              </a:extLst>
            </p:cNvPr>
            <p:cNvCxnSpPr>
              <a:cxnSpLocks/>
              <a:stCxn id="705" idx="6"/>
            </p:cNvCxnSpPr>
            <p:nvPr/>
          </p:nvCxnSpPr>
          <p:spPr>
            <a:xfrm flipV="1">
              <a:off x="3203152" y="4938110"/>
              <a:ext cx="425643" cy="4099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707" name="橢圓 706">
              <a:extLst>
                <a:ext uri="{FF2B5EF4-FFF2-40B4-BE49-F238E27FC236}">
                  <a16:creationId xmlns:a16="http://schemas.microsoft.com/office/drawing/2014/main" id="{1738E261-75C9-0DD2-EC90-3AE04BF71003}"/>
                </a:ext>
              </a:extLst>
            </p:cNvPr>
            <p:cNvSpPr/>
            <p:nvPr/>
          </p:nvSpPr>
          <p:spPr>
            <a:xfrm>
              <a:off x="3130952" y="5366189"/>
              <a:ext cx="39072" cy="44465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708" name="橢圓 707">
              <a:extLst>
                <a:ext uri="{FF2B5EF4-FFF2-40B4-BE49-F238E27FC236}">
                  <a16:creationId xmlns:a16="http://schemas.microsoft.com/office/drawing/2014/main" id="{52E3D69A-FBC4-034F-6324-3E6B54A41189}"/>
                </a:ext>
              </a:extLst>
            </p:cNvPr>
            <p:cNvSpPr/>
            <p:nvPr/>
          </p:nvSpPr>
          <p:spPr>
            <a:xfrm>
              <a:off x="2224084" y="4701576"/>
              <a:ext cx="39072" cy="44465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709" name="直線單箭頭接點 708">
              <a:extLst>
                <a:ext uri="{FF2B5EF4-FFF2-40B4-BE49-F238E27FC236}">
                  <a16:creationId xmlns:a16="http://schemas.microsoft.com/office/drawing/2014/main" id="{9F406D07-651E-D516-BA47-BE39CE3875FC}"/>
                </a:ext>
              </a:extLst>
            </p:cNvPr>
            <p:cNvCxnSpPr>
              <a:cxnSpLocks/>
              <a:stCxn id="707" idx="0"/>
              <a:endCxn id="705" idx="4"/>
            </p:cNvCxnSpPr>
            <p:nvPr/>
          </p:nvCxnSpPr>
          <p:spPr>
            <a:xfrm flipH="1" flipV="1">
              <a:off x="3148046" y="5014554"/>
              <a:ext cx="2442" cy="351635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710" name="接點: 肘形 137">
              <a:extLst>
                <a:ext uri="{FF2B5EF4-FFF2-40B4-BE49-F238E27FC236}">
                  <a16:creationId xmlns:a16="http://schemas.microsoft.com/office/drawing/2014/main" id="{7714DFAD-8353-48B4-DD1F-3C6592ED92A3}"/>
                </a:ext>
              </a:extLst>
            </p:cNvPr>
            <p:cNvCxnSpPr>
              <a:cxnSpLocks/>
              <a:stCxn id="708" idx="4"/>
              <a:endCxn id="705" idx="2"/>
            </p:cNvCxnSpPr>
            <p:nvPr/>
          </p:nvCxnSpPr>
          <p:spPr>
            <a:xfrm rot="16200000" flipH="1">
              <a:off x="2561821" y="4427840"/>
              <a:ext cx="190625" cy="827025"/>
            </a:xfrm>
            <a:prstGeom prst="bentConnector2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711" name="直線接點 710">
              <a:extLst>
                <a:ext uri="{FF2B5EF4-FFF2-40B4-BE49-F238E27FC236}">
                  <a16:creationId xmlns:a16="http://schemas.microsoft.com/office/drawing/2014/main" id="{BF43F72D-83AF-D6C2-D97C-8583FB44A2BD}"/>
                </a:ext>
              </a:extLst>
            </p:cNvPr>
            <p:cNvCxnSpPr>
              <a:cxnSpLocks/>
            </p:cNvCxnSpPr>
            <p:nvPr/>
          </p:nvCxnSpPr>
          <p:spPr>
            <a:xfrm>
              <a:off x="2243084" y="4872359"/>
              <a:ext cx="0" cy="38591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712" name="接點: 肘形 144">
              <a:extLst>
                <a:ext uri="{FF2B5EF4-FFF2-40B4-BE49-F238E27FC236}">
                  <a16:creationId xmlns:a16="http://schemas.microsoft.com/office/drawing/2014/main" id="{CF740BDB-12E5-E6C2-AEBA-D55775D3DD5A}"/>
                </a:ext>
              </a:extLst>
            </p:cNvPr>
            <p:cNvCxnSpPr>
              <a:cxnSpLocks/>
              <a:endCxn id="701" idx="1"/>
            </p:cNvCxnSpPr>
            <p:nvPr/>
          </p:nvCxnSpPr>
          <p:spPr>
            <a:xfrm rot="5400000">
              <a:off x="1704219" y="5549319"/>
              <a:ext cx="838953" cy="238783"/>
            </a:xfrm>
            <a:prstGeom prst="bentConnector4">
              <a:avLst>
                <a:gd name="adj1" fmla="val 1453"/>
                <a:gd name="adj2" fmla="val 195735"/>
              </a:avLst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713" name="直線接點 712">
              <a:extLst>
                <a:ext uri="{FF2B5EF4-FFF2-40B4-BE49-F238E27FC236}">
                  <a16:creationId xmlns:a16="http://schemas.microsoft.com/office/drawing/2014/main" id="{6F016D84-5A3A-EE3F-6966-D9FAAEB9D5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6803" y="6097659"/>
              <a:ext cx="367178" cy="1643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714" name="直線接點 713">
              <a:extLst>
                <a:ext uri="{FF2B5EF4-FFF2-40B4-BE49-F238E27FC236}">
                  <a16:creationId xmlns:a16="http://schemas.microsoft.com/office/drawing/2014/main" id="{B817A805-7F20-31B5-6FB7-56B698E86C8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96681" y="5330783"/>
              <a:ext cx="1" cy="770104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715" name="接點: 肘形 266">
              <a:extLst>
                <a:ext uri="{FF2B5EF4-FFF2-40B4-BE49-F238E27FC236}">
                  <a16:creationId xmlns:a16="http://schemas.microsoft.com/office/drawing/2014/main" id="{13E8D873-66B1-296B-E210-F87FEB28A963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167548" y="5181792"/>
              <a:ext cx="378458" cy="279810"/>
            </a:xfrm>
            <a:prstGeom prst="bentConnector4">
              <a:avLst>
                <a:gd name="adj1" fmla="val 51805"/>
                <a:gd name="adj2" fmla="val 196541"/>
              </a:avLst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716" name="直線單箭頭接點 715">
              <a:extLst>
                <a:ext uri="{FF2B5EF4-FFF2-40B4-BE49-F238E27FC236}">
                  <a16:creationId xmlns:a16="http://schemas.microsoft.com/office/drawing/2014/main" id="{90AE89EC-3C5A-A207-028A-2C2501E5B208}"/>
                </a:ext>
              </a:extLst>
            </p:cNvPr>
            <p:cNvCxnSpPr/>
            <p:nvPr/>
          </p:nvCxnSpPr>
          <p:spPr>
            <a:xfrm>
              <a:off x="2812867" y="6105661"/>
              <a:ext cx="234151" cy="1879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717" name="直線單箭頭接點 716">
              <a:extLst>
                <a:ext uri="{FF2B5EF4-FFF2-40B4-BE49-F238E27FC236}">
                  <a16:creationId xmlns:a16="http://schemas.microsoft.com/office/drawing/2014/main" id="{82D20B11-4A29-C1F7-4654-81139D81AA39}"/>
                </a:ext>
              </a:extLst>
            </p:cNvPr>
            <p:cNvCxnSpPr/>
            <p:nvPr/>
          </p:nvCxnSpPr>
          <p:spPr>
            <a:xfrm>
              <a:off x="3200551" y="6097659"/>
              <a:ext cx="234151" cy="1879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718" name="矩形 717">
              <a:extLst>
                <a:ext uri="{FF2B5EF4-FFF2-40B4-BE49-F238E27FC236}">
                  <a16:creationId xmlns:a16="http://schemas.microsoft.com/office/drawing/2014/main" id="{0F795668-FC32-CE46-186B-E306564C3098}"/>
                </a:ext>
              </a:extLst>
            </p:cNvPr>
            <p:cNvSpPr/>
            <p:nvPr/>
          </p:nvSpPr>
          <p:spPr>
            <a:xfrm rot="5400000">
              <a:off x="2762663" y="5900777"/>
              <a:ext cx="837967" cy="253942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solidFill>
                <a:srgbClr val="E7E6E6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Shift rows</a:t>
              </a:r>
              <a:endParaRPr kumimoji="0" lang="zh-TW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719" name="群組 718">
              <a:extLst>
                <a:ext uri="{FF2B5EF4-FFF2-40B4-BE49-F238E27FC236}">
                  <a16:creationId xmlns:a16="http://schemas.microsoft.com/office/drawing/2014/main" id="{DA110EF6-3783-E5FA-A2E0-598A5AF7F0CA}"/>
                </a:ext>
              </a:extLst>
            </p:cNvPr>
            <p:cNvGrpSpPr/>
            <p:nvPr/>
          </p:nvGrpSpPr>
          <p:grpSpPr>
            <a:xfrm>
              <a:off x="11156881" y="2598452"/>
              <a:ext cx="163288" cy="1193994"/>
              <a:chOff x="10062370" y="2428816"/>
              <a:chExt cx="191069" cy="1506053"/>
            </a:xfrm>
            <a:solidFill>
              <a:srgbClr val="4472C4">
                <a:lumMod val="20000"/>
                <a:lumOff val="80000"/>
              </a:srgbClr>
            </a:solidFill>
          </p:grpSpPr>
          <p:sp>
            <p:nvSpPr>
              <p:cNvPr id="848" name="矩形 847">
                <a:extLst>
                  <a:ext uri="{FF2B5EF4-FFF2-40B4-BE49-F238E27FC236}">
                    <a16:creationId xmlns:a16="http://schemas.microsoft.com/office/drawing/2014/main" id="{846D5DD4-9419-E2C9-45C2-17046B90F17C}"/>
                  </a:ext>
                </a:extLst>
              </p:cNvPr>
              <p:cNvSpPr/>
              <p:nvPr/>
            </p:nvSpPr>
            <p:spPr>
              <a:xfrm>
                <a:off x="10062370" y="2428816"/>
                <a:ext cx="191069" cy="1498493"/>
              </a:xfrm>
              <a:prstGeom prst="rect">
                <a:avLst/>
              </a:prstGeom>
              <a:grpFill/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49" name="等腰三角形 848">
                <a:extLst>
                  <a:ext uri="{FF2B5EF4-FFF2-40B4-BE49-F238E27FC236}">
                    <a16:creationId xmlns:a16="http://schemas.microsoft.com/office/drawing/2014/main" id="{9886E14D-43DA-F5B5-C1A9-AFF4503ACF09}"/>
                  </a:ext>
                </a:extLst>
              </p:cNvPr>
              <p:cNvSpPr/>
              <p:nvPr/>
            </p:nvSpPr>
            <p:spPr>
              <a:xfrm>
                <a:off x="10071277" y="3801518"/>
                <a:ext cx="172635" cy="133351"/>
              </a:xfrm>
              <a:prstGeom prst="triangle">
                <a:avLst/>
              </a:prstGeom>
              <a:grpFill/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720" name="群組 719">
              <a:extLst>
                <a:ext uri="{FF2B5EF4-FFF2-40B4-BE49-F238E27FC236}">
                  <a16:creationId xmlns:a16="http://schemas.microsoft.com/office/drawing/2014/main" id="{5FD7800B-AD46-D003-24FD-E2A42DC987C5}"/>
                </a:ext>
              </a:extLst>
            </p:cNvPr>
            <p:cNvGrpSpPr/>
            <p:nvPr/>
          </p:nvGrpSpPr>
          <p:grpSpPr>
            <a:xfrm>
              <a:off x="2140414" y="5638488"/>
              <a:ext cx="763486" cy="704097"/>
              <a:chOff x="2203474" y="5481536"/>
              <a:chExt cx="763486" cy="704097"/>
            </a:xfrm>
          </p:grpSpPr>
          <p:grpSp>
            <p:nvGrpSpPr>
              <p:cNvPr id="837" name="群組 836">
                <a:extLst>
                  <a:ext uri="{FF2B5EF4-FFF2-40B4-BE49-F238E27FC236}">
                    <a16:creationId xmlns:a16="http://schemas.microsoft.com/office/drawing/2014/main" id="{28B8EE14-51C0-FA6E-23B4-2AE87AD44F24}"/>
                  </a:ext>
                </a:extLst>
              </p:cNvPr>
              <p:cNvGrpSpPr/>
              <p:nvPr/>
            </p:nvGrpSpPr>
            <p:grpSpPr>
              <a:xfrm>
                <a:off x="2254166" y="5657014"/>
                <a:ext cx="618106" cy="479664"/>
                <a:chOff x="568866" y="4794033"/>
                <a:chExt cx="539086" cy="702859"/>
              </a:xfrm>
              <a:solidFill>
                <a:sysClr val="window" lastClr="FFFFFF">
                  <a:lumMod val="85000"/>
                </a:sysClr>
              </a:solidFill>
            </p:grpSpPr>
            <p:sp>
              <p:nvSpPr>
                <p:cNvPr id="846" name="矩形 845">
                  <a:extLst>
                    <a:ext uri="{FF2B5EF4-FFF2-40B4-BE49-F238E27FC236}">
                      <a16:creationId xmlns:a16="http://schemas.microsoft.com/office/drawing/2014/main" id="{0583B171-C424-69A1-C417-1444437E285A}"/>
                    </a:ext>
                  </a:extLst>
                </p:cNvPr>
                <p:cNvSpPr/>
                <p:nvPr/>
              </p:nvSpPr>
              <p:spPr>
                <a:xfrm>
                  <a:off x="568866" y="4794033"/>
                  <a:ext cx="539086" cy="7028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Sbox</a:t>
                  </a:r>
                  <a:b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</a:b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Computer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47" name="等腰三角形 846">
                  <a:extLst>
                    <a:ext uri="{FF2B5EF4-FFF2-40B4-BE49-F238E27FC236}">
                      <a16:creationId xmlns:a16="http://schemas.microsoft.com/office/drawing/2014/main" id="{56517863-6AA4-4F29-AE31-0792745C6B05}"/>
                    </a:ext>
                  </a:extLst>
                </p:cNvPr>
                <p:cNvSpPr/>
                <p:nvPr/>
              </p:nvSpPr>
              <p:spPr>
                <a:xfrm>
                  <a:off x="767421" y="5364063"/>
                  <a:ext cx="125372" cy="132829"/>
                </a:xfrm>
                <a:prstGeom prst="triangle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TW" altLang="en-US" sz="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838" name="群組 837">
                <a:extLst>
                  <a:ext uri="{FF2B5EF4-FFF2-40B4-BE49-F238E27FC236}">
                    <a16:creationId xmlns:a16="http://schemas.microsoft.com/office/drawing/2014/main" id="{666FE33D-AE66-3470-8DDB-E6FEB8860F28}"/>
                  </a:ext>
                </a:extLst>
              </p:cNvPr>
              <p:cNvGrpSpPr/>
              <p:nvPr/>
            </p:nvGrpSpPr>
            <p:grpSpPr>
              <a:xfrm>
                <a:off x="2238021" y="5672290"/>
                <a:ext cx="618106" cy="479664"/>
                <a:chOff x="568866" y="4794033"/>
                <a:chExt cx="539086" cy="702859"/>
              </a:xfrm>
              <a:solidFill>
                <a:sysClr val="window" lastClr="FFFFFF">
                  <a:lumMod val="85000"/>
                </a:sysClr>
              </a:solidFill>
            </p:grpSpPr>
            <p:sp>
              <p:nvSpPr>
                <p:cNvPr id="844" name="矩形 843">
                  <a:extLst>
                    <a:ext uri="{FF2B5EF4-FFF2-40B4-BE49-F238E27FC236}">
                      <a16:creationId xmlns:a16="http://schemas.microsoft.com/office/drawing/2014/main" id="{572112C8-3638-AE6C-E364-DCB46705FD90}"/>
                    </a:ext>
                  </a:extLst>
                </p:cNvPr>
                <p:cNvSpPr/>
                <p:nvPr/>
              </p:nvSpPr>
              <p:spPr>
                <a:xfrm>
                  <a:off x="568866" y="4794033"/>
                  <a:ext cx="539086" cy="7028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Sbox</a:t>
                  </a:r>
                  <a:b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</a:b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Computer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45" name="等腰三角形 844">
                  <a:extLst>
                    <a:ext uri="{FF2B5EF4-FFF2-40B4-BE49-F238E27FC236}">
                      <a16:creationId xmlns:a16="http://schemas.microsoft.com/office/drawing/2014/main" id="{82E1B68B-B0B9-8EC1-AAD4-C5F53EFEA863}"/>
                    </a:ext>
                  </a:extLst>
                </p:cNvPr>
                <p:cNvSpPr/>
                <p:nvPr/>
              </p:nvSpPr>
              <p:spPr>
                <a:xfrm>
                  <a:off x="767421" y="5364063"/>
                  <a:ext cx="125372" cy="132829"/>
                </a:xfrm>
                <a:prstGeom prst="triangle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TW" altLang="en-US" sz="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839" name="群組 838">
                <a:extLst>
                  <a:ext uri="{FF2B5EF4-FFF2-40B4-BE49-F238E27FC236}">
                    <a16:creationId xmlns:a16="http://schemas.microsoft.com/office/drawing/2014/main" id="{3A4E4872-9A0A-76CB-13A8-BDB511BAED0E}"/>
                  </a:ext>
                </a:extLst>
              </p:cNvPr>
              <p:cNvGrpSpPr/>
              <p:nvPr/>
            </p:nvGrpSpPr>
            <p:grpSpPr>
              <a:xfrm>
                <a:off x="2220095" y="5689225"/>
                <a:ext cx="618106" cy="479664"/>
                <a:chOff x="568866" y="4794033"/>
                <a:chExt cx="539086" cy="702859"/>
              </a:xfrm>
              <a:solidFill>
                <a:sysClr val="window" lastClr="FFFFFF">
                  <a:lumMod val="85000"/>
                </a:sysClr>
              </a:solidFill>
            </p:grpSpPr>
            <p:sp>
              <p:nvSpPr>
                <p:cNvPr id="842" name="矩形 841">
                  <a:extLst>
                    <a:ext uri="{FF2B5EF4-FFF2-40B4-BE49-F238E27FC236}">
                      <a16:creationId xmlns:a16="http://schemas.microsoft.com/office/drawing/2014/main" id="{94741E21-A8D5-BB2A-CBE5-009CEFBBBCBB}"/>
                    </a:ext>
                  </a:extLst>
                </p:cNvPr>
                <p:cNvSpPr/>
                <p:nvPr/>
              </p:nvSpPr>
              <p:spPr>
                <a:xfrm>
                  <a:off x="568866" y="4794033"/>
                  <a:ext cx="539086" cy="7028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Sbox</a:t>
                  </a:r>
                  <a:b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</a:b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Computer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43" name="等腰三角形 842">
                  <a:extLst>
                    <a:ext uri="{FF2B5EF4-FFF2-40B4-BE49-F238E27FC236}">
                      <a16:creationId xmlns:a16="http://schemas.microsoft.com/office/drawing/2014/main" id="{B2C3BC71-E3B5-3CD5-A9BF-CAAAC6F65CBE}"/>
                    </a:ext>
                  </a:extLst>
                </p:cNvPr>
                <p:cNvSpPr/>
                <p:nvPr/>
              </p:nvSpPr>
              <p:spPr>
                <a:xfrm>
                  <a:off x="767421" y="5364063"/>
                  <a:ext cx="125372" cy="132829"/>
                </a:xfrm>
                <a:prstGeom prst="triangle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TW" altLang="en-US" sz="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840" name="矩形 839">
                <a:extLst>
                  <a:ext uri="{FF2B5EF4-FFF2-40B4-BE49-F238E27FC236}">
                    <a16:creationId xmlns:a16="http://schemas.microsoft.com/office/drawing/2014/main" id="{4A4454CE-2B38-3DEE-44A1-7986CC7060D5}"/>
                  </a:ext>
                </a:extLst>
              </p:cNvPr>
              <p:cNvSpPr/>
              <p:nvPr/>
            </p:nvSpPr>
            <p:spPr>
              <a:xfrm>
                <a:off x="2203474" y="5705969"/>
                <a:ext cx="618106" cy="479664"/>
              </a:xfrm>
              <a:prstGeom prst="rect">
                <a:avLst/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Sbox</a:t>
                </a:r>
                <a:b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</a:b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Computer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41" name="文字方塊 840">
                <a:extLst>
                  <a:ext uri="{FF2B5EF4-FFF2-40B4-BE49-F238E27FC236}">
                    <a16:creationId xmlns:a16="http://schemas.microsoft.com/office/drawing/2014/main" id="{14674D89-6AFB-CDAD-4013-9CF5D5662027}"/>
                  </a:ext>
                </a:extLst>
              </p:cNvPr>
              <p:cNvSpPr txBox="1"/>
              <p:nvPr/>
            </p:nvSpPr>
            <p:spPr>
              <a:xfrm>
                <a:off x="2679702" y="5481536"/>
                <a:ext cx="28725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x4</a:t>
                </a:r>
                <a:endParaRPr kumimoji="0" lang="zh-TW" alt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721" name="群組 720">
              <a:extLst>
                <a:ext uri="{FF2B5EF4-FFF2-40B4-BE49-F238E27FC236}">
                  <a16:creationId xmlns:a16="http://schemas.microsoft.com/office/drawing/2014/main" id="{E70DA5D7-31F5-4C24-D71C-BA4FE61B6918}"/>
                </a:ext>
              </a:extLst>
            </p:cNvPr>
            <p:cNvGrpSpPr/>
            <p:nvPr/>
          </p:nvGrpSpPr>
          <p:grpSpPr>
            <a:xfrm>
              <a:off x="3567337" y="4537211"/>
              <a:ext cx="235962" cy="557178"/>
              <a:chOff x="1266549" y="4037608"/>
              <a:chExt cx="235962" cy="557178"/>
            </a:xfrm>
          </p:grpSpPr>
          <p:sp>
            <p:nvSpPr>
              <p:cNvPr id="834" name="梯形 833">
                <a:extLst>
                  <a:ext uri="{FF2B5EF4-FFF2-40B4-BE49-F238E27FC236}">
                    <a16:creationId xmlns:a16="http://schemas.microsoft.com/office/drawing/2014/main" id="{419CD025-9DE5-6FD7-584E-C35B3E3788A1}"/>
                  </a:ext>
                </a:extLst>
              </p:cNvPr>
              <p:cNvSpPr/>
              <p:nvPr/>
            </p:nvSpPr>
            <p:spPr>
              <a:xfrm rot="5400000">
                <a:off x="1135763" y="4230726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ysClr val="window" lastClr="FFFFFF"/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5" name="文字方塊 834">
                <a:extLst>
                  <a:ext uri="{FF2B5EF4-FFF2-40B4-BE49-F238E27FC236}">
                    <a16:creationId xmlns:a16="http://schemas.microsoft.com/office/drawing/2014/main" id="{E9CC9062-D172-262E-B18B-1597FB0F6A53}"/>
                  </a:ext>
                </a:extLst>
              </p:cNvPr>
              <p:cNvSpPr txBox="1"/>
              <p:nvPr/>
            </p:nvSpPr>
            <p:spPr>
              <a:xfrm>
                <a:off x="1319370" y="4311247"/>
                <a:ext cx="93226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1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6" name="文字方塊 835">
                <a:extLst>
                  <a:ext uri="{FF2B5EF4-FFF2-40B4-BE49-F238E27FC236}">
                    <a16:creationId xmlns:a16="http://schemas.microsoft.com/office/drawing/2014/main" id="{71641946-FB29-0D3C-E7A1-E084CCFCD108}"/>
                  </a:ext>
                </a:extLst>
              </p:cNvPr>
              <p:cNvSpPr txBox="1"/>
              <p:nvPr/>
            </p:nvSpPr>
            <p:spPr>
              <a:xfrm>
                <a:off x="1266549" y="4082094"/>
                <a:ext cx="23596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0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722" name="群組 721">
              <a:extLst>
                <a:ext uri="{FF2B5EF4-FFF2-40B4-BE49-F238E27FC236}">
                  <a16:creationId xmlns:a16="http://schemas.microsoft.com/office/drawing/2014/main" id="{2A7D86F2-5450-B76B-F650-94309358FFDE}"/>
                </a:ext>
              </a:extLst>
            </p:cNvPr>
            <p:cNvGrpSpPr/>
            <p:nvPr/>
          </p:nvGrpSpPr>
          <p:grpSpPr>
            <a:xfrm>
              <a:off x="4143331" y="4727822"/>
              <a:ext cx="235962" cy="557178"/>
              <a:chOff x="1266549" y="4037608"/>
              <a:chExt cx="235962" cy="557178"/>
            </a:xfrm>
          </p:grpSpPr>
          <p:sp>
            <p:nvSpPr>
              <p:cNvPr id="831" name="梯形 830">
                <a:extLst>
                  <a:ext uri="{FF2B5EF4-FFF2-40B4-BE49-F238E27FC236}">
                    <a16:creationId xmlns:a16="http://schemas.microsoft.com/office/drawing/2014/main" id="{C403D6DB-D7C3-F342-36F9-A3C84D9C8765}"/>
                  </a:ext>
                </a:extLst>
              </p:cNvPr>
              <p:cNvSpPr/>
              <p:nvPr/>
            </p:nvSpPr>
            <p:spPr>
              <a:xfrm rot="5400000">
                <a:off x="1135763" y="4230726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ysClr val="window" lastClr="FFFFFF"/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2" name="文字方塊 831">
                <a:extLst>
                  <a:ext uri="{FF2B5EF4-FFF2-40B4-BE49-F238E27FC236}">
                    <a16:creationId xmlns:a16="http://schemas.microsoft.com/office/drawing/2014/main" id="{074B7922-3C8B-EDF9-9D48-E8848C4DEFC2}"/>
                  </a:ext>
                </a:extLst>
              </p:cNvPr>
              <p:cNvSpPr txBox="1"/>
              <p:nvPr/>
            </p:nvSpPr>
            <p:spPr>
              <a:xfrm>
                <a:off x="1319370" y="4311247"/>
                <a:ext cx="93226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1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3" name="文字方塊 832">
                <a:extLst>
                  <a:ext uri="{FF2B5EF4-FFF2-40B4-BE49-F238E27FC236}">
                    <a16:creationId xmlns:a16="http://schemas.microsoft.com/office/drawing/2014/main" id="{61CE6D94-C8C8-6D42-0B5B-2B66F37A935E}"/>
                  </a:ext>
                </a:extLst>
              </p:cNvPr>
              <p:cNvSpPr txBox="1"/>
              <p:nvPr/>
            </p:nvSpPr>
            <p:spPr>
              <a:xfrm>
                <a:off x="1266549" y="4082094"/>
                <a:ext cx="23596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0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723" name="矩形 722">
              <a:extLst>
                <a:ext uri="{FF2B5EF4-FFF2-40B4-BE49-F238E27FC236}">
                  <a16:creationId xmlns:a16="http://schemas.microsoft.com/office/drawing/2014/main" id="{D841B077-59F0-7C1F-62A3-B99EF53CDFE3}"/>
                </a:ext>
              </a:extLst>
            </p:cNvPr>
            <p:cNvSpPr/>
            <p:nvPr/>
          </p:nvSpPr>
          <p:spPr>
            <a:xfrm>
              <a:off x="1161412" y="704145"/>
              <a:ext cx="10229751" cy="557286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E7E6E6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controller</a:t>
              </a:r>
              <a:endPara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724" name="直線單箭頭接點 723">
              <a:extLst>
                <a:ext uri="{FF2B5EF4-FFF2-40B4-BE49-F238E27FC236}">
                  <a16:creationId xmlns:a16="http://schemas.microsoft.com/office/drawing/2014/main" id="{CBB01DD7-0A3B-5534-EAE2-FDBD7B0D3C75}"/>
                </a:ext>
              </a:extLst>
            </p:cNvPr>
            <p:cNvCxnSpPr>
              <a:cxnSpLocks/>
              <a:stCxn id="834" idx="0"/>
            </p:cNvCxnSpPr>
            <p:nvPr/>
          </p:nvCxnSpPr>
          <p:spPr>
            <a:xfrm flipV="1">
              <a:off x="3800611" y="4814677"/>
              <a:ext cx="408292" cy="1123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grpSp>
          <p:nvGrpSpPr>
            <p:cNvPr id="726" name="群組 725">
              <a:extLst>
                <a:ext uri="{FF2B5EF4-FFF2-40B4-BE49-F238E27FC236}">
                  <a16:creationId xmlns:a16="http://schemas.microsoft.com/office/drawing/2014/main" id="{4154CC5F-9C52-A0EE-59F3-72E080EE2B06}"/>
                </a:ext>
              </a:extLst>
            </p:cNvPr>
            <p:cNvGrpSpPr/>
            <p:nvPr/>
          </p:nvGrpSpPr>
          <p:grpSpPr>
            <a:xfrm>
              <a:off x="7858119" y="2149910"/>
              <a:ext cx="2598455" cy="1759145"/>
              <a:chOff x="7852939" y="2149910"/>
              <a:chExt cx="2598455" cy="1759145"/>
            </a:xfrm>
          </p:grpSpPr>
          <p:sp>
            <p:nvSpPr>
              <p:cNvPr id="792" name="矩形 791">
                <a:extLst>
                  <a:ext uri="{FF2B5EF4-FFF2-40B4-BE49-F238E27FC236}">
                    <a16:creationId xmlns:a16="http://schemas.microsoft.com/office/drawing/2014/main" id="{0F07F9FE-67B9-6D34-E8C4-4798EABBBE50}"/>
                  </a:ext>
                </a:extLst>
              </p:cNvPr>
              <p:cNvSpPr/>
              <p:nvPr/>
            </p:nvSpPr>
            <p:spPr>
              <a:xfrm>
                <a:off x="7871037" y="2149910"/>
                <a:ext cx="2512597" cy="1759145"/>
              </a:xfrm>
              <a:prstGeom prst="rect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solidFill>
                  <a:srgbClr val="70AD47">
                    <a:lumMod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93" name="群組 792">
                <a:extLst>
                  <a:ext uri="{FF2B5EF4-FFF2-40B4-BE49-F238E27FC236}">
                    <a16:creationId xmlns:a16="http://schemas.microsoft.com/office/drawing/2014/main" id="{3FB2A4BD-9889-15B8-3065-1DA33D565E92}"/>
                  </a:ext>
                </a:extLst>
              </p:cNvPr>
              <p:cNvGrpSpPr/>
              <p:nvPr/>
            </p:nvGrpSpPr>
            <p:grpSpPr>
              <a:xfrm>
                <a:off x="7930041" y="2387873"/>
                <a:ext cx="2521353" cy="1456831"/>
                <a:chOff x="7893970" y="3900990"/>
                <a:chExt cx="2521353" cy="1456831"/>
              </a:xfrm>
            </p:grpSpPr>
            <p:sp>
              <p:nvSpPr>
                <p:cNvPr id="795" name="矩形 794">
                  <a:extLst>
                    <a:ext uri="{FF2B5EF4-FFF2-40B4-BE49-F238E27FC236}">
                      <a16:creationId xmlns:a16="http://schemas.microsoft.com/office/drawing/2014/main" id="{AEFF0B0D-BBA3-6558-A29F-A98429DF4543}"/>
                    </a:ext>
                  </a:extLst>
                </p:cNvPr>
                <p:cNvSpPr/>
                <p:nvPr/>
              </p:nvSpPr>
              <p:spPr>
                <a:xfrm>
                  <a:off x="7950813" y="4079816"/>
                  <a:ext cx="2359736" cy="1216113"/>
                </a:xfrm>
                <a:prstGeom prst="rect">
                  <a:avLst/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6" name="矩形 795">
                  <a:extLst>
                    <a:ext uri="{FF2B5EF4-FFF2-40B4-BE49-F238E27FC236}">
                      <a16:creationId xmlns:a16="http://schemas.microsoft.com/office/drawing/2014/main" id="{0FD12329-F6FD-4A70-25DC-B8230716EDE4}"/>
                    </a:ext>
                  </a:extLst>
                </p:cNvPr>
                <p:cNvSpPr/>
                <p:nvPr/>
              </p:nvSpPr>
              <p:spPr>
                <a:xfrm>
                  <a:off x="7930579" y="4099373"/>
                  <a:ext cx="2359736" cy="1216113"/>
                </a:xfrm>
                <a:prstGeom prst="rect">
                  <a:avLst/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7" name="矩形 796">
                  <a:extLst>
                    <a:ext uri="{FF2B5EF4-FFF2-40B4-BE49-F238E27FC236}">
                      <a16:creationId xmlns:a16="http://schemas.microsoft.com/office/drawing/2014/main" id="{3F459952-13BF-BB94-FB3F-F77EA97DBD49}"/>
                    </a:ext>
                  </a:extLst>
                </p:cNvPr>
                <p:cNvSpPr/>
                <p:nvPr/>
              </p:nvSpPr>
              <p:spPr>
                <a:xfrm>
                  <a:off x="7912718" y="4117915"/>
                  <a:ext cx="2359736" cy="1216113"/>
                </a:xfrm>
                <a:prstGeom prst="rect">
                  <a:avLst/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8" name="矩形 797">
                  <a:extLst>
                    <a:ext uri="{FF2B5EF4-FFF2-40B4-BE49-F238E27FC236}">
                      <a16:creationId xmlns:a16="http://schemas.microsoft.com/office/drawing/2014/main" id="{30F28C93-4D12-D0B9-3A01-0FDBAE206C9D}"/>
                    </a:ext>
                  </a:extLst>
                </p:cNvPr>
                <p:cNvSpPr/>
                <p:nvPr/>
              </p:nvSpPr>
              <p:spPr>
                <a:xfrm>
                  <a:off x="7893970" y="4141708"/>
                  <a:ext cx="2359736" cy="1216113"/>
                </a:xfrm>
                <a:prstGeom prst="rect">
                  <a:avLst/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99" name="群組 798">
                  <a:extLst>
                    <a:ext uri="{FF2B5EF4-FFF2-40B4-BE49-F238E27FC236}">
                      <a16:creationId xmlns:a16="http://schemas.microsoft.com/office/drawing/2014/main" id="{8A161CF0-B56B-C30F-7FD9-05F44B409286}"/>
                    </a:ext>
                  </a:extLst>
                </p:cNvPr>
                <p:cNvGrpSpPr/>
                <p:nvPr/>
              </p:nvGrpSpPr>
              <p:grpSpPr>
                <a:xfrm>
                  <a:off x="7954554" y="4199776"/>
                  <a:ext cx="2220773" cy="1097835"/>
                  <a:chOff x="9030836" y="5075353"/>
                  <a:chExt cx="2220773" cy="1097835"/>
                </a:xfrm>
              </p:grpSpPr>
              <p:sp>
                <p:nvSpPr>
                  <p:cNvPr id="801" name="矩形 800">
                    <a:extLst>
                      <a:ext uri="{FF2B5EF4-FFF2-40B4-BE49-F238E27FC236}">
                        <a16:creationId xmlns:a16="http://schemas.microsoft.com/office/drawing/2014/main" id="{03D3CE3D-E6B9-8F52-555C-D550AB743D73}"/>
                      </a:ext>
                    </a:extLst>
                  </p:cNvPr>
                  <p:cNvSpPr/>
                  <p:nvPr/>
                </p:nvSpPr>
                <p:spPr>
                  <a:xfrm>
                    <a:off x="9429817" y="5075353"/>
                    <a:ext cx="216000" cy="216000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E7E6E6">
                        <a:lumMod val="2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2</a:t>
                    </a:r>
                    <a:endParaRPr kumimoji="0" lang="zh-TW" altLang="en-US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802" name="流程圖: 匯合連接點 801">
                    <a:extLst>
                      <a:ext uri="{FF2B5EF4-FFF2-40B4-BE49-F238E27FC236}">
                        <a16:creationId xmlns:a16="http://schemas.microsoft.com/office/drawing/2014/main" id="{659EDC10-05F8-7C00-F7CD-A1EB291EA41C}"/>
                      </a:ext>
                    </a:extLst>
                  </p:cNvPr>
                  <p:cNvSpPr/>
                  <p:nvPr/>
                </p:nvSpPr>
                <p:spPr>
                  <a:xfrm>
                    <a:off x="9459340" y="5420411"/>
                    <a:ext cx="154800" cy="154277"/>
                  </a:xfrm>
                  <a:prstGeom prst="flowChartSummingJunction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endParaRPr>
                  </a:p>
                </p:txBody>
              </p:sp>
              <p:sp>
                <p:nvSpPr>
                  <p:cNvPr id="803" name="矩形 802">
                    <a:extLst>
                      <a:ext uri="{FF2B5EF4-FFF2-40B4-BE49-F238E27FC236}">
                        <a16:creationId xmlns:a16="http://schemas.microsoft.com/office/drawing/2014/main" id="{273E5ABB-D675-A3B2-E3AC-EE5BBFCDAD38}"/>
                      </a:ext>
                    </a:extLst>
                  </p:cNvPr>
                  <p:cNvSpPr/>
                  <p:nvPr/>
                </p:nvSpPr>
                <p:spPr>
                  <a:xfrm>
                    <a:off x="9678700" y="5075353"/>
                    <a:ext cx="216000" cy="216000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E7E6E6">
                        <a:lumMod val="2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3</a:t>
                    </a:r>
                    <a:endParaRPr kumimoji="0" lang="zh-TW" altLang="en-US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804" name="矩形 803">
                    <a:extLst>
                      <a:ext uri="{FF2B5EF4-FFF2-40B4-BE49-F238E27FC236}">
                        <a16:creationId xmlns:a16="http://schemas.microsoft.com/office/drawing/2014/main" id="{75D2402D-90F9-848B-CBFB-9C94239A2943}"/>
                      </a:ext>
                    </a:extLst>
                  </p:cNvPr>
                  <p:cNvSpPr/>
                  <p:nvPr/>
                </p:nvSpPr>
                <p:spPr>
                  <a:xfrm>
                    <a:off x="10177203" y="5079003"/>
                    <a:ext cx="216000" cy="216000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E7E6E6">
                        <a:lumMod val="2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1</a:t>
                    </a:r>
                    <a:endParaRPr kumimoji="0" lang="zh-TW" altLang="en-US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805" name="矩形 804">
                    <a:extLst>
                      <a:ext uri="{FF2B5EF4-FFF2-40B4-BE49-F238E27FC236}">
                        <a16:creationId xmlns:a16="http://schemas.microsoft.com/office/drawing/2014/main" id="{9C36E944-3FAB-8153-B0C0-35D559FBC633}"/>
                      </a:ext>
                    </a:extLst>
                  </p:cNvPr>
                  <p:cNvSpPr/>
                  <p:nvPr/>
                </p:nvSpPr>
                <p:spPr>
                  <a:xfrm>
                    <a:off x="9929589" y="5077726"/>
                    <a:ext cx="216000" cy="216000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E7E6E6">
                        <a:lumMod val="2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1</a:t>
                    </a:r>
                    <a:endParaRPr kumimoji="0" lang="zh-TW" altLang="en-US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806" name="矩形 805">
                    <a:extLst>
                      <a:ext uri="{FF2B5EF4-FFF2-40B4-BE49-F238E27FC236}">
                        <a16:creationId xmlns:a16="http://schemas.microsoft.com/office/drawing/2014/main" id="{A0674B93-E82F-E5EE-4EF9-44F4BA4CE866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672837" y="5584956"/>
                    <a:ext cx="972000" cy="185545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E7E6E6">
                        <a:lumMod val="2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New Column 1</a:t>
                    </a:r>
                    <a:endParaRPr kumimoji="0" lang="zh-TW" altLang="en-US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807" name="流程圖: 匯合連接點 806">
                    <a:extLst>
                      <a:ext uri="{FF2B5EF4-FFF2-40B4-BE49-F238E27FC236}">
                        <a16:creationId xmlns:a16="http://schemas.microsoft.com/office/drawing/2014/main" id="{2E6A87FB-0F93-F7BF-B49A-1BEA2EE7B9E8}"/>
                      </a:ext>
                    </a:extLst>
                  </p:cNvPr>
                  <p:cNvSpPr/>
                  <p:nvPr/>
                </p:nvSpPr>
                <p:spPr>
                  <a:xfrm>
                    <a:off x="9711091" y="5601386"/>
                    <a:ext cx="154800" cy="154277"/>
                  </a:xfrm>
                  <a:prstGeom prst="flowChartSummingJunction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endParaRPr>
                  </a:p>
                </p:txBody>
              </p:sp>
              <p:sp>
                <p:nvSpPr>
                  <p:cNvPr id="808" name="流程圖: 匯合連接點 807">
                    <a:extLst>
                      <a:ext uri="{FF2B5EF4-FFF2-40B4-BE49-F238E27FC236}">
                        <a16:creationId xmlns:a16="http://schemas.microsoft.com/office/drawing/2014/main" id="{336E2A82-5CE7-30D2-1A4F-8A9C6A661356}"/>
                      </a:ext>
                    </a:extLst>
                  </p:cNvPr>
                  <p:cNvSpPr/>
                  <p:nvPr/>
                </p:nvSpPr>
                <p:spPr>
                  <a:xfrm>
                    <a:off x="9960622" y="5766143"/>
                    <a:ext cx="154800" cy="154277"/>
                  </a:xfrm>
                  <a:prstGeom prst="flowChartSummingJunction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endParaRPr>
                  </a:p>
                </p:txBody>
              </p:sp>
              <p:sp>
                <p:nvSpPr>
                  <p:cNvPr id="809" name="流程圖: 匯合連接點 808">
                    <a:extLst>
                      <a:ext uri="{FF2B5EF4-FFF2-40B4-BE49-F238E27FC236}">
                        <a16:creationId xmlns:a16="http://schemas.microsoft.com/office/drawing/2014/main" id="{88182C74-0057-48FE-AEEA-F71DABC9EFFE}"/>
                      </a:ext>
                    </a:extLst>
                  </p:cNvPr>
                  <p:cNvSpPr/>
                  <p:nvPr/>
                </p:nvSpPr>
                <p:spPr>
                  <a:xfrm>
                    <a:off x="10211205" y="5962213"/>
                    <a:ext cx="154800" cy="154277"/>
                  </a:xfrm>
                  <a:prstGeom prst="flowChartSummingJunction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endParaRPr>
                  </a:p>
                </p:txBody>
              </p:sp>
              <p:cxnSp>
                <p:nvCxnSpPr>
                  <p:cNvPr id="810" name="直線單箭頭接點 809">
                    <a:extLst>
                      <a:ext uri="{FF2B5EF4-FFF2-40B4-BE49-F238E27FC236}">
                        <a16:creationId xmlns:a16="http://schemas.microsoft.com/office/drawing/2014/main" id="{0378E53E-B135-1A06-B71D-09A3CA331B26}"/>
                      </a:ext>
                    </a:extLst>
                  </p:cNvPr>
                  <p:cNvCxnSpPr>
                    <a:cxnSpLocks/>
                    <a:stCxn id="801" idx="2"/>
                    <a:endCxn id="802" idx="0"/>
                  </p:cNvCxnSpPr>
                  <p:nvPr/>
                </p:nvCxnSpPr>
                <p:spPr>
                  <a:xfrm flipH="1">
                    <a:off x="9536740" y="5291353"/>
                    <a:ext cx="1077" cy="129058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11" name="直線單箭頭接點 810">
                    <a:extLst>
                      <a:ext uri="{FF2B5EF4-FFF2-40B4-BE49-F238E27FC236}">
                        <a16:creationId xmlns:a16="http://schemas.microsoft.com/office/drawing/2014/main" id="{400FFBD0-DBE6-FE4D-8764-35A2123CB73C}"/>
                      </a:ext>
                    </a:extLst>
                  </p:cNvPr>
                  <p:cNvCxnSpPr>
                    <a:cxnSpLocks/>
                    <a:stCxn id="803" idx="2"/>
                    <a:endCxn id="807" idx="0"/>
                  </p:cNvCxnSpPr>
                  <p:nvPr/>
                </p:nvCxnSpPr>
                <p:spPr>
                  <a:xfrm>
                    <a:off x="9786700" y="5291353"/>
                    <a:ext cx="1791" cy="310033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12" name="直線單箭頭接點 811">
                    <a:extLst>
                      <a:ext uri="{FF2B5EF4-FFF2-40B4-BE49-F238E27FC236}">
                        <a16:creationId xmlns:a16="http://schemas.microsoft.com/office/drawing/2014/main" id="{23826120-F55E-0B95-054E-E4C5CA3553E2}"/>
                      </a:ext>
                    </a:extLst>
                  </p:cNvPr>
                  <p:cNvCxnSpPr>
                    <a:cxnSpLocks/>
                    <a:stCxn id="805" idx="2"/>
                    <a:endCxn id="808" idx="0"/>
                  </p:cNvCxnSpPr>
                  <p:nvPr/>
                </p:nvCxnSpPr>
                <p:spPr>
                  <a:xfrm>
                    <a:off x="10037589" y="5293726"/>
                    <a:ext cx="433" cy="472417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13" name="直線單箭頭接點 812">
                    <a:extLst>
                      <a:ext uri="{FF2B5EF4-FFF2-40B4-BE49-F238E27FC236}">
                        <a16:creationId xmlns:a16="http://schemas.microsoft.com/office/drawing/2014/main" id="{A3840C99-A34F-AE03-17FC-D2638802DEF5}"/>
                      </a:ext>
                    </a:extLst>
                  </p:cNvPr>
                  <p:cNvCxnSpPr>
                    <a:cxnSpLocks/>
                    <a:stCxn id="804" idx="2"/>
                    <a:endCxn id="809" idx="0"/>
                  </p:cNvCxnSpPr>
                  <p:nvPr/>
                </p:nvCxnSpPr>
                <p:spPr>
                  <a:xfrm>
                    <a:off x="10285203" y="5295003"/>
                    <a:ext cx="3402" cy="667210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14" name="直線單箭頭接點 813">
                    <a:extLst>
                      <a:ext uri="{FF2B5EF4-FFF2-40B4-BE49-F238E27FC236}">
                        <a16:creationId xmlns:a16="http://schemas.microsoft.com/office/drawing/2014/main" id="{28223E1F-9318-42D9-41D1-8491ED8FC48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225807" y="5495457"/>
                    <a:ext cx="234000" cy="2092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15" name="直線單箭頭接點 814">
                    <a:extLst>
                      <a:ext uri="{FF2B5EF4-FFF2-40B4-BE49-F238E27FC236}">
                        <a16:creationId xmlns:a16="http://schemas.microsoft.com/office/drawing/2014/main" id="{A48AC4DC-DC21-E0BE-3063-1EA80C63C9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73411" y="5676435"/>
                    <a:ext cx="540000" cy="2092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16" name="直線單箭頭接點 815">
                    <a:extLst>
                      <a:ext uri="{FF2B5EF4-FFF2-40B4-BE49-F238E27FC236}">
                        <a16:creationId xmlns:a16="http://schemas.microsoft.com/office/drawing/2014/main" id="{77A9C29F-677C-9645-0D75-0FE00CD9241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01976" y="5843124"/>
                    <a:ext cx="864000" cy="2092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17" name="直線單箭頭接點 816">
                    <a:extLst>
                      <a:ext uri="{FF2B5EF4-FFF2-40B4-BE49-F238E27FC236}">
                        <a16:creationId xmlns:a16="http://schemas.microsoft.com/office/drawing/2014/main" id="{5345A012-6E25-B5B8-9F84-C325A7CFB9E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73411" y="6033628"/>
                    <a:ext cx="1044000" cy="2092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sp>
                <p:nvSpPr>
                  <p:cNvPr id="818" name="矩形 817">
                    <a:extLst>
                      <a:ext uri="{FF2B5EF4-FFF2-40B4-BE49-F238E27FC236}">
                        <a16:creationId xmlns:a16="http://schemas.microsoft.com/office/drawing/2014/main" id="{061C52D7-46CD-FA38-732A-AC521B4F5BE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637783" y="5594241"/>
                    <a:ext cx="972000" cy="185894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E7E6E6">
                        <a:lumMod val="2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Column 1</a:t>
                    </a:r>
                    <a:endParaRPr kumimoji="0" lang="zh-TW" altLang="en-US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819" name="流程圖: 或 818">
                    <a:extLst>
                      <a:ext uri="{FF2B5EF4-FFF2-40B4-BE49-F238E27FC236}">
                        <a16:creationId xmlns:a16="http://schemas.microsoft.com/office/drawing/2014/main" id="{7ED1425D-72F6-07AB-11FB-E9F6DEF093BF}"/>
                      </a:ext>
                    </a:extLst>
                  </p:cNvPr>
                  <p:cNvSpPr/>
                  <p:nvPr/>
                </p:nvSpPr>
                <p:spPr>
                  <a:xfrm>
                    <a:off x="10529717" y="5414155"/>
                    <a:ext cx="154800" cy="155778"/>
                  </a:xfrm>
                  <a:prstGeom prst="flowChartOr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820" name="流程圖: 或 819">
                    <a:extLst>
                      <a:ext uri="{FF2B5EF4-FFF2-40B4-BE49-F238E27FC236}">
                        <a16:creationId xmlns:a16="http://schemas.microsoft.com/office/drawing/2014/main" id="{05450642-EB04-B7AA-174F-4450CF94C5C5}"/>
                      </a:ext>
                    </a:extLst>
                  </p:cNvPr>
                  <p:cNvSpPr/>
                  <p:nvPr/>
                </p:nvSpPr>
                <p:spPr>
                  <a:xfrm>
                    <a:off x="10529717" y="5966226"/>
                    <a:ext cx="154800" cy="155778"/>
                  </a:xfrm>
                  <a:prstGeom prst="flowChartOr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821" name="流程圖: 或 820">
                    <a:extLst>
                      <a:ext uri="{FF2B5EF4-FFF2-40B4-BE49-F238E27FC236}">
                        <a16:creationId xmlns:a16="http://schemas.microsoft.com/office/drawing/2014/main" id="{A0870F1C-EFA2-784D-6F12-D3C09143DA74}"/>
                      </a:ext>
                    </a:extLst>
                  </p:cNvPr>
                  <p:cNvSpPr/>
                  <p:nvPr/>
                </p:nvSpPr>
                <p:spPr>
                  <a:xfrm>
                    <a:off x="10762784" y="5687188"/>
                    <a:ext cx="154800" cy="155778"/>
                  </a:xfrm>
                  <a:prstGeom prst="flowChartOr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cxnSp>
                <p:nvCxnSpPr>
                  <p:cNvPr id="822" name="直線單箭頭接點 821">
                    <a:extLst>
                      <a:ext uri="{FF2B5EF4-FFF2-40B4-BE49-F238E27FC236}">
                        <a16:creationId xmlns:a16="http://schemas.microsoft.com/office/drawing/2014/main" id="{B0C6D4D9-D9BD-9A9C-2873-D67DA4C25558}"/>
                      </a:ext>
                    </a:extLst>
                  </p:cNvPr>
                  <p:cNvCxnSpPr>
                    <a:cxnSpLocks/>
                    <a:stCxn id="802" idx="6"/>
                    <a:endCxn id="819" idx="2"/>
                  </p:cNvCxnSpPr>
                  <p:nvPr/>
                </p:nvCxnSpPr>
                <p:spPr>
                  <a:xfrm flipV="1">
                    <a:off x="9614140" y="5492044"/>
                    <a:ext cx="915577" cy="5506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23" name="肘形接點 234">
                    <a:extLst>
                      <a:ext uri="{FF2B5EF4-FFF2-40B4-BE49-F238E27FC236}">
                        <a16:creationId xmlns:a16="http://schemas.microsoft.com/office/drawing/2014/main" id="{3F1C542A-0415-46AB-26E0-208070EDFBE1}"/>
                      </a:ext>
                    </a:extLst>
                  </p:cNvPr>
                  <p:cNvCxnSpPr>
                    <a:cxnSpLocks/>
                    <a:stCxn id="807" idx="6"/>
                    <a:endCxn id="819" idx="4"/>
                  </p:cNvCxnSpPr>
                  <p:nvPr/>
                </p:nvCxnSpPr>
                <p:spPr>
                  <a:xfrm flipV="1">
                    <a:off x="9865891" y="5569933"/>
                    <a:ext cx="741226" cy="108592"/>
                  </a:xfrm>
                  <a:prstGeom prst="bentConnector2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24" name="直線單箭頭接點 823">
                    <a:extLst>
                      <a:ext uri="{FF2B5EF4-FFF2-40B4-BE49-F238E27FC236}">
                        <a16:creationId xmlns:a16="http://schemas.microsoft.com/office/drawing/2014/main" id="{231D4920-AC1B-8EF5-088D-34ADB6F7D564}"/>
                      </a:ext>
                    </a:extLst>
                  </p:cNvPr>
                  <p:cNvCxnSpPr>
                    <a:cxnSpLocks/>
                    <a:stCxn id="809" idx="6"/>
                    <a:endCxn id="820" idx="2"/>
                  </p:cNvCxnSpPr>
                  <p:nvPr/>
                </p:nvCxnSpPr>
                <p:spPr>
                  <a:xfrm>
                    <a:off x="10366005" y="6039352"/>
                    <a:ext cx="163712" cy="4763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25" name="肘形接點 240">
                    <a:extLst>
                      <a:ext uri="{FF2B5EF4-FFF2-40B4-BE49-F238E27FC236}">
                        <a16:creationId xmlns:a16="http://schemas.microsoft.com/office/drawing/2014/main" id="{5DB85290-8914-AB0B-855A-53E1A4DB4980}"/>
                      </a:ext>
                    </a:extLst>
                  </p:cNvPr>
                  <p:cNvCxnSpPr>
                    <a:cxnSpLocks/>
                    <a:stCxn id="808" idx="6"/>
                    <a:endCxn id="820" idx="0"/>
                  </p:cNvCxnSpPr>
                  <p:nvPr/>
                </p:nvCxnSpPr>
                <p:spPr>
                  <a:xfrm>
                    <a:off x="10115422" y="5843282"/>
                    <a:ext cx="491695" cy="122944"/>
                  </a:xfrm>
                  <a:prstGeom prst="bentConnector2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26" name="肘形接點 243">
                    <a:extLst>
                      <a:ext uri="{FF2B5EF4-FFF2-40B4-BE49-F238E27FC236}">
                        <a16:creationId xmlns:a16="http://schemas.microsoft.com/office/drawing/2014/main" id="{77246443-5C90-9C61-AF9C-BCF69BE160FC}"/>
                      </a:ext>
                    </a:extLst>
                  </p:cNvPr>
                  <p:cNvCxnSpPr>
                    <a:cxnSpLocks/>
                    <a:stCxn id="819" idx="6"/>
                    <a:endCxn id="821" idx="0"/>
                  </p:cNvCxnSpPr>
                  <p:nvPr/>
                </p:nvCxnSpPr>
                <p:spPr>
                  <a:xfrm>
                    <a:off x="10684517" y="5492044"/>
                    <a:ext cx="155667" cy="195144"/>
                  </a:xfrm>
                  <a:prstGeom prst="bentConnector2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27" name="肘形接點 246">
                    <a:extLst>
                      <a:ext uri="{FF2B5EF4-FFF2-40B4-BE49-F238E27FC236}">
                        <a16:creationId xmlns:a16="http://schemas.microsoft.com/office/drawing/2014/main" id="{201EBC46-02D3-61B1-4F34-EA65AFC4BA32}"/>
                      </a:ext>
                    </a:extLst>
                  </p:cNvPr>
                  <p:cNvCxnSpPr>
                    <a:cxnSpLocks/>
                    <a:stCxn id="820" idx="6"/>
                    <a:endCxn id="821" idx="4"/>
                  </p:cNvCxnSpPr>
                  <p:nvPr/>
                </p:nvCxnSpPr>
                <p:spPr>
                  <a:xfrm flipV="1">
                    <a:off x="10684517" y="5842966"/>
                    <a:ext cx="155667" cy="201149"/>
                  </a:xfrm>
                  <a:prstGeom prst="bentConnector2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828" name="直線單箭頭接點 827">
                    <a:extLst>
                      <a:ext uri="{FF2B5EF4-FFF2-40B4-BE49-F238E27FC236}">
                        <a16:creationId xmlns:a16="http://schemas.microsoft.com/office/drawing/2014/main" id="{294D7EB4-7884-8295-8396-16E169D0DEBA}"/>
                      </a:ext>
                    </a:extLst>
                  </p:cNvPr>
                  <p:cNvCxnSpPr>
                    <a:cxnSpLocks/>
                    <a:stCxn id="821" idx="6"/>
                  </p:cNvCxnSpPr>
                  <p:nvPr/>
                </p:nvCxnSpPr>
                <p:spPr>
                  <a:xfrm flipV="1">
                    <a:off x="10917584" y="5762630"/>
                    <a:ext cx="155229" cy="2447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</p:grpSp>
            <p:sp>
              <p:nvSpPr>
                <p:cNvPr id="800" name="文字方塊 799">
                  <a:extLst>
                    <a:ext uri="{FF2B5EF4-FFF2-40B4-BE49-F238E27FC236}">
                      <a16:creationId xmlns:a16="http://schemas.microsoft.com/office/drawing/2014/main" id="{3CCBB824-E2DA-85FE-627E-32B2BAA2A564}"/>
                    </a:ext>
                  </a:extLst>
                </p:cNvPr>
                <p:cNvSpPr txBox="1"/>
                <p:nvPr/>
              </p:nvSpPr>
              <p:spPr>
                <a:xfrm>
                  <a:off x="10081071" y="3900990"/>
                  <a:ext cx="334252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x4</a:t>
                  </a:r>
                  <a:endParaRPr kumimoji="0" lang="zh-TW" altLang="en-US" sz="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794" name="文字方塊 793">
                <a:extLst>
                  <a:ext uri="{FF2B5EF4-FFF2-40B4-BE49-F238E27FC236}">
                    <a16:creationId xmlns:a16="http://schemas.microsoft.com/office/drawing/2014/main" id="{0276DFC5-F2E0-EA1D-91D3-74C8DB87D923}"/>
                  </a:ext>
                </a:extLst>
              </p:cNvPr>
              <p:cNvSpPr txBox="1"/>
              <p:nvPr/>
            </p:nvSpPr>
            <p:spPr>
              <a:xfrm>
                <a:off x="7852939" y="2152969"/>
                <a:ext cx="866028" cy="251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900" b="1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MixColumns</a:t>
                </a:r>
                <a:endParaRPr kumimoji="0" lang="zh-TW" altLang="en-US" sz="9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727" name="肘形接點 283">
              <a:extLst>
                <a:ext uri="{FF2B5EF4-FFF2-40B4-BE49-F238E27FC236}">
                  <a16:creationId xmlns:a16="http://schemas.microsoft.com/office/drawing/2014/main" id="{79CE686A-7DC0-54B4-52C6-09788634802E}"/>
                </a:ext>
              </a:extLst>
            </p:cNvPr>
            <p:cNvCxnSpPr/>
            <p:nvPr/>
          </p:nvCxnSpPr>
          <p:spPr>
            <a:xfrm rot="10800000">
              <a:off x="1150829" y="4808004"/>
              <a:ext cx="3797727" cy="585946"/>
            </a:xfrm>
            <a:prstGeom prst="bentConnector3">
              <a:avLst>
                <a:gd name="adj1" fmla="val 102599"/>
              </a:avLst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728" name="橢圓 727">
              <a:extLst>
                <a:ext uri="{FF2B5EF4-FFF2-40B4-BE49-F238E27FC236}">
                  <a16:creationId xmlns:a16="http://schemas.microsoft.com/office/drawing/2014/main" id="{97B18DA9-5A0E-EF84-2865-7F90D528A405}"/>
                </a:ext>
              </a:extLst>
            </p:cNvPr>
            <p:cNvSpPr/>
            <p:nvPr/>
          </p:nvSpPr>
          <p:spPr>
            <a:xfrm>
              <a:off x="2221711" y="4916241"/>
              <a:ext cx="39072" cy="44465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729" name="直線單箭頭接點 728">
              <a:extLst>
                <a:ext uri="{FF2B5EF4-FFF2-40B4-BE49-F238E27FC236}">
                  <a16:creationId xmlns:a16="http://schemas.microsoft.com/office/drawing/2014/main" id="{B0EC477D-1AE7-D819-28AB-5837FB75DC09}"/>
                </a:ext>
              </a:extLst>
            </p:cNvPr>
            <p:cNvCxnSpPr>
              <a:cxnSpLocks/>
            </p:cNvCxnSpPr>
            <p:nvPr/>
          </p:nvCxnSpPr>
          <p:spPr>
            <a:xfrm>
              <a:off x="5563139" y="3207417"/>
              <a:ext cx="566260" cy="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grpSp>
          <p:nvGrpSpPr>
            <p:cNvPr id="730" name="群組 729">
              <a:extLst>
                <a:ext uri="{FF2B5EF4-FFF2-40B4-BE49-F238E27FC236}">
                  <a16:creationId xmlns:a16="http://schemas.microsoft.com/office/drawing/2014/main" id="{12DA654F-849F-AD6E-F2C8-1DB66B0F7C69}"/>
                </a:ext>
              </a:extLst>
            </p:cNvPr>
            <p:cNvGrpSpPr/>
            <p:nvPr/>
          </p:nvGrpSpPr>
          <p:grpSpPr>
            <a:xfrm>
              <a:off x="6124200" y="1341040"/>
              <a:ext cx="1237321" cy="2584354"/>
              <a:chOff x="6439748" y="1341040"/>
              <a:chExt cx="1237321" cy="2584354"/>
            </a:xfrm>
          </p:grpSpPr>
          <p:sp>
            <p:nvSpPr>
              <p:cNvPr id="765" name="矩形 764">
                <a:extLst>
                  <a:ext uri="{FF2B5EF4-FFF2-40B4-BE49-F238E27FC236}">
                    <a16:creationId xmlns:a16="http://schemas.microsoft.com/office/drawing/2014/main" id="{C75C9A5A-EDC2-69F1-2CF6-99B93BE8FE8E}"/>
                  </a:ext>
                </a:extLst>
              </p:cNvPr>
              <p:cNvSpPr/>
              <p:nvPr/>
            </p:nvSpPr>
            <p:spPr>
              <a:xfrm>
                <a:off x="6439748" y="1367091"/>
                <a:ext cx="1237321" cy="2558303"/>
              </a:xfrm>
              <a:prstGeom prst="rect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solidFill>
                  <a:srgbClr val="70AD47">
                    <a:lumMod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66" name="群組 765">
                <a:extLst>
                  <a:ext uri="{FF2B5EF4-FFF2-40B4-BE49-F238E27FC236}">
                    <a16:creationId xmlns:a16="http://schemas.microsoft.com/office/drawing/2014/main" id="{42E53A22-3D61-1DB5-B7C3-21D430FFBDC8}"/>
                  </a:ext>
                </a:extLst>
              </p:cNvPr>
              <p:cNvGrpSpPr/>
              <p:nvPr/>
            </p:nvGrpSpPr>
            <p:grpSpPr>
              <a:xfrm>
                <a:off x="6471845" y="1508872"/>
                <a:ext cx="1156344" cy="2381574"/>
                <a:chOff x="5985194" y="2872974"/>
                <a:chExt cx="1156344" cy="2381574"/>
              </a:xfrm>
            </p:grpSpPr>
            <p:cxnSp>
              <p:nvCxnSpPr>
                <p:cNvPr id="768" name="直線單箭頭接點 767">
                  <a:extLst>
                    <a:ext uri="{FF2B5EF4-FFF2-40B4-BE49-F238E27FC236}">
                      <a16:creationId xmlns:a16="http://schemas.microsoft.com/office/drawing/2014/main" id="{D5FD7BF2-0D17-F415-7E87-F8E724BBF8E2}"/>
                    </a:ext>
                  </a:extLst>
                </p:cNvPr>
                <p:cNvCxnSpPr/>
                <p:nvPr/>
              </p:nvCxnSpPr>
              <p:spPr>
                <a:xfrm>
                  <a:off x="6128654" y="4760871"/>
                  <a:ext cx="824596" cy="134979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69" name="直線單箭頭接點 768">
                  <a:extLst>
                    <a:ext uri="{FF2B5EF4-FFF2-40B4-BE49-F238E27FC236}">
                      <a16:creationId xmlns:a16="http://schemas.microsoft.com/office/drawing/2014/main" id="{1160277E-2549-BC84-9E60-952999CDD79E}"/>
                    </a:ext>
                  </a:extLst>
                </p:cNvPr>
                <p:cNvCxnSpPr/>
                <p:nvPr/>
              </p:nvCxnSpPr>
              <p:spPr>
                <a:xfrm>
                  <a:off x="6127878" y="4900727"/>
                  <a:ext cx="834897" cy="142761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70" name="直線單箭頭接點 769">
                  <a:extLst>
                    <a:ext uri="{FF2B5EF4-FFF2-40B4-BE49-F238E27FC236}">
                      <a16:creationId xmlns:a16="http://schemas.microsoft.com/office/drawing/2014/main" id="{AD07128C-DD49-F164-B377-FF81D7174DF5}"/>
                    </a:ext>
                  </a:extLst>
                </p:cNvPr>
                <p:cNvCxnSpPr/>
                <p:nvPr/>
              </p:nvCxnSpPr>
              <p:spPr>
                <a:xfrm>
                  <a:off x="6127878" y="5028618"/>
                  <a:ext cx="834897" cy="143457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71" name="直線單箭頭接點 770">
                  <a:extLst>
                    <a:ext uri="{FF2B5EF4-FFF2-40B4-BE49-F238E27FC236}">
                      <a16:creationId xmlns:a16="http://schemas.microsoft.com/office/drawing/2014/main" id="{13D93781-2085-C88E-6790-9EB7ECBD7C10}"/>
                    </a:ext>
                  </a:extLst>
                </p:cNvPr>
                <p:cNvCxnSpPr/>
                <p:nvPr/>
              </p:nvCxnSpPr>
              <p:spPr>
                <a:xfrm flipV="1">
                  <a:off x="6127878" y="4760777"/>
                  <a:ext cx="819504" cy="394909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72" name="直線單箭頭接點 771">
                  <a:extLst>
                    <a:ext uri="{FF2B5EF4-FFF2-40B4-BE49-F238E27FC236}">
                      <a16:creationId xmlns:a16="http://schemas.microsoft.com/office/drawing/2014/main" id="{61CF3B4D-E0A4-040F-336F-DEB5812F1079}"/>
                    </a:ext>
                  </a:extLst>
                </p:cNvPr>
                <p:cNvCxnSpPr/>
                <p:nvPr/>
              </p:nvCxnSpPr>
              <p:spPr>
                <a:xfrm>
                  <a:off x="6119382" y="4184777"/>
                  <a:ext cx="824343" cy="287211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73" name="直線單箭頭接點 772">
                  <a:extLst>
                    <a:ext uri="{FF2B5EF4-FFF2-40B4-BE49-F238E27FC236}">
                      <a16:creationId xmlns:a16="http://schemas.microsoft.com/office/drawing/2014/main" id="{4D02F97F-0542-177B-8733-F3C71345BF46}"/>
                    </a:ext>
                  </a:extLst>
                </p:cNvPr>
                <p:cNvCxnSpPr/>
                <p:nvPr/>
              </p:nvCxnSpPr>
              <p:spPr>
                <a:xfrm>
                  <a:off x="6118606" y="4324633"/>
                  <a:ext cx="829882" cy="261655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74" name="直線單箭頭接點 773">
                  <a:extLst>
                    <a:ext uri="{FF2B5EF4-FFF2-40B4-BE49-F238E27FC236}">
                      <a16:creationId xmlns:a16="http://schemas.microsoft.com/office/drawing/2014/main" id="{9FBF2583-FB24-9679-9D8C-327B44477396}"/>
                    </a:ext>
                  </a:extLst>
                </p:cNvPr>
                <p:cNvCxnSpPr/>
                <p:nvPr/>
              </p:nvCxnSpPr>
              <p:spPr>
                <a:xfrm flipV="1">
                  <a:off x="6118606" y="4182529"/>
                  <a:ext cx="834844" cy="269995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75" name="直線單箭頭接點 774">
                  <a:extLst>
                    <a:ext uri="{FF2B5EF4-FFF2-40B4-BE49-F238E27FC236}">
                      <a16:creationId xmlns:a16="http://schemas.microsoft.com/office/drawing/2014/main" id="{B7C021E8-5B18-417E-EB2D-0BEAC6BD968F}"/>
                    </a:ext>
                  </a:extLst>
                </p:cNvPr>
                <p:cNvCxnSpPr/>
                <p:nvPr/>
              </p:nvCxnSpPr>
              <p:spPr>
                <a:xfrm flipV="1">
                  <a:off x="6118606" y="4314825"/>
                  <a:ext cx="829882" cy="264767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76" name="直線單箭頭接點 775">
                  <a:extLst>
                    <a:ext uri="{FF2B5EF4-FFF2-40B4-BE49-F238E27FC236}">
                      <a16:creationId xmlns:a16="http://schemas.microsoft.com/office/drawing/2014/main" id="{F0700F64-4393-4068-F984-71B803474062}"/>
                    </a:ext>
                  </a:extLst>
                </p:cNvPr>
                <p:cNvCxnSpPr/>
                <p:nvPr/>
              </p:nvCxnSpPr>
              <p:spPr>
                <a:xfrm>
                  <a:off x="6120158" y="3574439"/>
                  <a:ext cx="827224" cy="393691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77" name="直線單箭頭接點 776">
                  <a:extLst>
                    <a:ext uri="{FF2B5EF4-FFF2-40B4-BE49-F238E27FC236}">
                      <a16:creationId xmlns:a16="http://schemas.microsoft.com/office/drawing/2014/main" id="{3BB87C36-46CC-5DBB-7AF9-8BB83571FCCD}"/>
                    </a:ext>
                  </a:extLst>
                </p:cNvPr>
                <p:cNvCxnSpPr/>
                <p:nvPr/>
              </p:nvCxnSpPr>
              <p:spPr>
                <a:xfrm flipV="1">
                  <a:off x="6119382" y="3595578"/>
                  <a:ext cx="828000" cy="118717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78" name="直線單箭頭接點 777">
                  <a:extLst>
                    <a:ext uri="{FF2B5EF4-FFF2-40B4-BE49-F238E27FC236}">
                      <a16:creationId xmlns:a16="http://schemas.microsoft.com/office/drawing/2014/main" id="{DC6FE23A-A588-F648-6AE2-303196DDC375}"/>
                    </a:ext>
                  </a:extLst>
                </p:cNvPr>
                <p:cNvCxnSpPr/>
                <p:nvPr/>
              </p:nvCxnSpPr>
              <p:spPr>
                <a:xfrm flipV="1">
                  <a:off x="6119382" y="3714750"/>
                  <a:ext cx="819581" cy="127436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79" name="直線單箭頭接點 778">
                  <a:extLst>
                    <a:ext uri="{FF2B5EF4-FFF2-40B4-BE49-F238E27FC236}">
                      <a16:creationId xmlns:a16="http://schemas.microsoft.com/office/drawing/2014/main" id="{67444A38-625B-58EB-4E38-A22D57E6179B}"/>
                    </a:ext>
                  </a:extLst>
                </p:cNvPr>
                <p:cNvCxnSpPr/>
                <p:nvPr/>
              </p:nvCxnSpPr>
              <p:spPr>
                <a:xfrm flipV="1">
                  <a:off x="6119382" y="3838575"/>
                  <a:ext cx="829106" cy="130679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sp>
              <p:nvSpPr>
                <p:cNvPr id="780" name="矩形 779">
                  <a:extLst>
                    <a:ext uri="{FF2B5EF4-FFF2-40B4-BE49-F238E27FC236}">
                      <a16:creationId xmlns:a16="http://schemas.microsoft.com/office/drawing/2014/main" id="{37FE6B9B-94B1-66FE-974F-FC6C6838DB63}"/>
                    </a:ext>
                  </a:extLst>
                </p:cNvPr>
                <p:cNvSpPr/>
                <p:nvPr/>
              </p:nvSpPr>
              <p:spPr>
                <a:xfrm rot="5400000">
                  <a:off x="6759050" y="4867837"/>
                  <a:ext cx="576000" cy="187200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Row 4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81" name="矩形 780">
                  <a:extLst>
                    <a:ext uri="{FF2B5EF4-FFF2-40B4-BE49-F238E27FC236}">
                      <a16:creationId xmlns:a16="http://schemas.microsoft.com/office/drawing/2014/main" id="{D6DC50E4-6340-9102-BC68-F91F3E47A145}"/>
                    </a:ext>
                  </a:extLst>
                </p:cNvPr>
                <p:cNvSpPr/>
                <p:nvPr/>
              </p:nvSpPr>
              <p:spPr>
                <a:xfrm rot="5400000">
                  <a:off x="6759938" y="4264218"/>
                  <a:ext cx="576000" cy="187200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Row 3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82" name="矩形 781">
                  <a:extLst>
                    <a:ext uri="{FF2B5EF4-FFF2-40B4-BE49-F238E27FC236}">
                      <a16:creationId xmlns:a16="http://schemas.microsoft.com/office/drawing/2014/main" id="{A5085C4D-4B6A-CBB0-CEBC-A9B67AB5A798}"/>
                    </a:ext>
                  </a:extLst>
                </p:cNvPr>
                <p:cNvSpPr/>
                <p:nvPr/>
              </p:nvSpPr>
              <p:spPr>
                <a:xfrm rot="5400000">
                  <a:off x="6752982" y="3665362"/>
                  <a:ext cx="576000" cy="187200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Row 2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83" name="矩形 782">
                  <a:extLst>
                    <a:ext uri="{FF2B5EF4-FFF2-40B4-BE49-F238E27FC236}">
                      <a16:creationId xmlns:a16="http://schemas.microsoft.com/office/drawing/2014/main" id="{B0BAAA27-9217-55BB-1D39-BBAEF991F157}"/>
                    </a:ext>
                  </a:extLst>
                </p:cNvPr>
                <p:cNvSpPr/>
                <p:nvPr/>
              </p:nvSpPr>
              <p:spPr>
                <a:xfrm rot="5400000">
                  <a:off x="6753452" y="3067374"/>
                  <a:ext cx="576000" cy="187200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Row 1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784" name="直線單箭頭接點 783">
                  <a:extLst>
                    <a:ext uri="{FF2B5EF4-FFF2-40B4-BE49-F238E27FC236}">
                      <a16:creationId xmlns:a16="http://schemas.microsoft.com/office/drawing/2014/main" id="{701A46CE-F4C4-A0C2-AD25-A702A67BA58B}"/>
                    </a:ext>
                  </a:extLst>
                </p:cNvPr>
                <p:cNvCxnSpPr/>
                <p:nvPr/>
              </p:nvCxnSpPr>
              <p:spPr>
                <a:xfrm flipV="1">
                  <a:off x="6128654" y="2961719"/>
                  <a:ext cx="828000" cy="1123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85" name="直線單箭頭接點 784">
                  <a:extLst>
                    <a:ext uri="{FF2B5EF4-FFF2-40B4-BE49-F238E27FC236}">
                      <a16:creationId xmlns:a16="http://schemas.microsoft.com/office/drawing/2014/main" id="{E988DDB3-40E9-DF28-7548-2EE560C936A1}"/>
                    </a:ext>
                  </a:extLst>
                </p:cNvPr>
                <p:cNvCxnSpPr/>
                <p:nvPr/>
              </p:nvCxnSpPr>
              <p:spPr>
                <a:xfrm flipV="1">
                  <a:off x="6127878" y="3101575"/>
                  <a:ext cx="828000" cy="1123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86" name="直線單箭頭接點 785">
                  <a:extLst>
                    <a:ext uri="{FF2B5EF4-FFF2-40B4-BE49-F238E27FC236}">
                      <a16:creationId xmlns:a16="http://schemas.microsoft.com/office/drawing/2014/main" id="{F4F48512-92D1-531D-009D-E8819FD31C90}"/>
                    </a:ext>
                  </a:extLst>
                </p:cNvPr>
                <p:cNvCxnSpPr/>
                <p:nvPr/>
              </p:nvCxnSpPr>
              <p:spPr>
                <a:xfrm flipV="1">
                  <a:off x="6127878" y="3229466"/>
                  <a:ext cx="828000" cy="1123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787" name="直線單箭頭接點 786">
                  <a:extLst>
                    <a:ext uri="{FF2B5EF4-FFF2-40B4-BE49-F238E27FC236}">
                      <a16:creationId xmlns:a16="http://schemas.microsoft.com/office/drawing/2014/main" id="{BB312C93-6AB0-BA5C-5C4F-F15DC03DA845}"/>
                    </a:ext>
                  </a:extLst>
                </p:cNvPr>
                <p:cNvCxnSpPr/>
                <p:nvPr/>
              </p:nvCxnSpPr>
              <p:spPr>
                <a:xfrm flipV="1">
                  <a:off x="6127878" y="3356534"/>
                  <a:ext cx="828000" cy="1123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sp>
              <p:nvSpPr>
                <p:cNvPr id="788" name="矩形 787">
                  <a:extLst>
                    <a:ext uri="{FF2B5EF4-FFF2-40B4-BE49-F238E27FC236}">
                      <a16:creationId xmlns:a16="http://schemas.microsoft.com/office/drawing/2014/main" id="{92C6B421-6E8D-F61F-1F8C-C89F5884A18D}"/>
                    </a:ext>
                  </a:extLst>
                </p:cNvPr>
                <p:cNvSpPr/>
                <p:nvPr/>
              </p:nvSpPr>
              <p:spPr>
                <a:xfrm rot="5400000">
                  <a:off x="5796862" y="4872948"/>
                  <a:ext cx="576000" cy="187200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Row 4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89" name="矩形 788">
                  <a:extLst>
                    <a:ext uri="{FF2B5EF4-FFF2-40B4-BE49-F238E27FC236}">
                      <a16:creationId xmlns:a16="http://schemas.microsoft.com/office/drawing/2014/main" id="{B2A4D454-98D9-F4FD-A239-FD1167EFA930}"/>
                    </a:ext>
                  </a:extLst>
                </p:cNvPr>
                <p:cNvSpPr/>
                <p:nvPr/>
              </p:nvSpPr>
              <p:spPr>
                <a:xfrm rot="5400000">
                  <a:off x="5797750" y="4269329"/>
                  <a:ext cx="576000" cy="187200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Row 3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0" name="矩形 789">
                  <a:extLst>
                    <a:ext uri="{FF2B5EF4-FFF2-40B4-BE49-F238E27FC236}">
                      <a16:creationId xmlns:a16="http://schemas.microsoft.com/office/drawing/2014/main" id="{0564A18F-F594-EED9-E25D-27A3719D7D10}"/>
                    </a:ext>
                  </a:extLst>
                </p:cNvPr>
                <p:cNvSpPr/>
                <p:nvPr/>
              </p:nvSpPr>
              <p:spPr>
                <a:xfrm rot="5400000">
                  <a:off x="5790794" y="3670473"/>
                  <a:ext cx="576000" cy="187200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Row 2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1" name="矩形 790">
                  <a:extLst>
                    <a:ext uri="{FF2B5EF4-FFF2-40B4-BE49-F238E27FC236}">
                      <a16:creationId xmlns:a16="http://schemas.microsoft.com/office/drawing/2014/main" id="{ED2AD251-3708-FA7D-5570-4EA02C9330ED}"/>
                    </a:ext>
                  </a:extLst>
                </p:cNvPr>
                <p:cNvSpPr/>
                <p:nvPr/>
              </p:nvSpPr>
              <p:spPr>
                <a:xfrm rot="5400000">
                  <a:off x="5791264" y="3072485"/>
                  <a:ext cx="576000" cy="187200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Row 1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767" name="文字方塊 766">
                <a:extLst>
                  <a:ext uri="{FF2B5EF4-FFF2-40B4-BE49-F238E27FC236}">
                    <a16:creationId xmlns:a16="http://schemas.microsoft.com/office/drawing/2014/main" id="{00A0573D-5F51-634C-42F7-F4363A4A7F7B}"/>
                  </a:ext>
                </a:extLst>
              </p:cNvPr>
              <p:cNvSpPr txBox="1"/>
              <p:nvPr/>
            </p:nvSpPr>
            <p:spPr>
              <a:xfrm>
                <a:off x="6666272" y="1341040"/>
                <a:ext cx="724828" cy="251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900" b="1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ShiftRows</a:t>
                </a:r>
                <a:endParaRPr kumimoji="0" lang="zh-TW" altLang="en-US" sz="9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731" name="肘形接點 85">
              <a:extLst>
                <a:ext uri="{FF2B5EF4-FFF2-40B4-BE49-F238E27FC236}">
                  <a16:creationId xmlns:a16="http://schemas.microsoft.com/office/drawing/2014/main" id="{F833538E-2F98-7A25-D40D-8B40683C67C2}"/>
                </a:ext>
              </a:extLst>
            </p:cNvPr>
            <p:cNvCxnSpPr>
              <a:cxnSpLocks/>
              <a:stCxn id="674" idx="0"/>
              <a:endCxn id="658" idx="4"/>
            </p:cNvCxnSpPr>
            <p:nvPr/>
          </p:nvCxnSpPr>
          <p:spPr>
            <a:xfrm rot="16200000" flipV="1">
              <a:off x="3889785" y="2600337"/>
              <a:ext cx="1524456" cy="2937550"/>
            </a:xfrm>
            <a:prstGeom prst="bentConnector3">
              <a:avLst>
                <a:gd name="adj1" fmla="val 38413"/>
              </a:avLst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grpSp>
          <p:nvGrpSpPr>
            <p:cNvPr id="732" name="群組 731">
              <a:extLst>
                <a:ext uri="{FF2B5EF4-FFF2-40B4-BE49-F238E27FC236}">
                  <a16:creationId xmlns:a16="http://schemas.microsoft.com/office/drawing/2014/main" id="{CD4B4BE3-6EF5-EA90-95CE-2B1D3F8AE8AD}"/>
                </a:ext>
              </a:extLst>
            </p:cNvPr>
            <p:cNvGrpSpPr/>
            <p:nvPr/>
          </p:nvGrpSpPr>
          <p:grpSpPr>
            <a:xfrm>
              <a:off x="4508988" y="2210735"/>
              <a:ext cx="1060624" cy="1603067"/>
              <a:chOff x="6225310" y="5225997"/>
              <a:chExt cx="1060624" cy="1603067"/>
            </a:xfrm>
          </p:grpSpPr>
          <p:sp>
            <p:nvSpPr>
              <p:cNvPr id="747" name="矩形 746">
                <a:extLst>
                  <a:ext uri="{FF2B5EF4-FFF2-40B4-BE49-F238E27FC236}">
                    <a16:creationId xmlns:a16="http://schemas.microsoft.com/office/drawing/2014/main" id="{5527BB1E-E511-B9CC-A509-D64ADAD80BC5}"/>
                  </a:ext>
                </a:extLst>
              </p:cNvPr>
              <p:cNvSpPr/>
              <p:nvPr/>
            </p:nvSpPr>
            <p:spPr>
              <a:xfrm>
                <a:off x="6385934" y="5225997"/>
                <a:ext cx="900000" cy="1440000"/>
              </a:xfrm>
              <a:prstGeom prst="rect">
                <a:avLst/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Sbox</a:t>
                </a:r>
                <a:b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</a:b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Computer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48" name="矩形 747">
                <a:extLst>
                  <a:ext uri="{FF2B5EF4-FFF2-40B4-BE49-F238E27FC236}">
                    <a16:creationId xmlns:a16="http://schemas.microsoft.com/office/drawing/2014/main" id="{0C954EC6-745B-DD5B-83D3-2D7879C98648}"/>
                  </a:ext>
                </a:extLst>
              </p:cNvPr>
              <p:cNvSpPr/>
              <p:nvPr/>
            </p:nvSpPr>
            <p:spPr>
              <a:xfrm>
                <a:off x="6371028" y="5242144"/>
                <a:ext cx="900000" cy="1440000"/>
              </a:xfrm>
              <a:prstGeom prst="rect">
                <a:avLst/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Sbox</a:t>
                </a:r>
                <a:b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</a:b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Computer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49" name="矩形 748">
                <a:extLst>
                  <a:ext uri="{FF2B5EF4-FFF2-40B4-BE49-F238E27FC236}">
                    <a16:creationId xmlns:a16="http://schemas.microsoft.com/office/drawing/2014/main" id="{BB9C6933-639E-DA4E-D694-F87B2EAD41E0}"/>
                  </a:ext>
                </a:extLst>
              </p:cNvPr>
              <p:cNvSpPr/>
              <p:nvPr/>
            </p:nvSpPr>
            <p:spPr>
              <a:xfrm>
                <a:off x="6356363" y="5256340"/>
                <a:ext cx="900000" cy="1440000"/>
              </a:xfrm>
              <a:prstGeom prst="rect">
                <a:avLst/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Sbox</a:t>
                </a:r>
                <a:b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</a:b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Computer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50" name="矩形 749">
                <a:extLst>
                  <a:ext uri="{FF2B5EF4-FFF2-40B4-BE49-F238E27FC236}">
                    <a16:creationId xmlns:a16="http://schemas.microsoft.com/office/drawing/2014/main" id="{4ED3057B-0779-829B-49D3-A8DBACE8E4D6}"/>
                  </a:ext>
                </a:extLst>
              </p:cNvPr>
              <p:cNvSpPr/>
              <p:nvPr/>
            </p:nvSpPr>
            <p:spPr>
              <a:xfrm>
                <a:off x="6342501" y="5270177"/>
                <a:ext cx="900000" cy="1440000"/>
              </a:xfrm>
              <a:prstGeom prst="rect">
                <a:avLst/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Sbox</a:t>
                </a:r>
                <a:b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</a:b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Computer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51" name="矩形 750">
                <a:extLst>
                  <a:ext uri="{FF2B5EF4-FFF2-40B4-BE49-F238E27FC236}">
                    <a16:creationId xmlns:a16="http://schemas.microsoft.com/office/drawing/2014/main" id="{EF52B74A-FF6F-FC17-D9DE-9910BF0A087A}"/>
                  </a:ext>
                </a:extLst>
              </p:cNvPr>
              <p:cNvSpPr/>
              <p:nvPr/>
            </p:nvSpPr>
            <p:spPr>
              <a:xfrm>
                <a:off x="6325476" y="5286160"/>
                <a:ext cx="900000" cy="1440000"/>
              </a:xfrm>
              <a:prstGeom prst="rect">
                <a:avLst/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Sbox</a:t>
                </a:r>
                <a:b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</a:b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Computer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52" name="矩形 751">
                <a:extLst>
                  <a:ext uri="{FF2B5EF4-FFF2-40B4-BE49-F238E27FC236}">
                    <a16:creationId xmlns:a16="http://schemas.microsoft.com/office/drawing/2014/main" id="{D4D824A2-2960-6143-9AEF-12C3E69850E8}"/>
                  </a:ext>
                </a:extLst>
              </p:cNvPr>
              <p:cNvSpPr/>
              <p:nvPr/>
            </p:nvSpPr>
            <p:spPr>
              <a:xfrm>
                <a:off x="6314184" y="5299277"/>
                <a:ext cx="900000" cy="1440000"/>
              </a:xfrm>
              <a:prstGeom prst="rect">
                <a:avLst/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Sbox</a:t>
                </a:r>
                <a:b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</a:b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Computer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53" name="矩形 752">
                <a:extLst>
                  <a:ext uri="{FF2B5EF4-FFF2-40B4-BE49-F238E27FC236}">
                    <a16:creationId xmlns:a16="http://schemas.microsoft.com/office/drawing/2014/main" id="{9EAD5C06-AEBF-4A99-4F32-AF629ECBE923}"/>
                  </a:ext>
                </a:extLst>
              </p:cNvPr>
              <p:cNvSpPr/>
              <p:nvPr/>
            </p:nvSpPr>
            <p:spPr>
              <a:xfrm>
                <a:off x="6297003" y="5314533"/>
                <a:ext cx="900000" cy="1440000"/>
              </a:xfrm>
              <a:prstGeom prst="rect">
                <a:avLst/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Sbox</a:t>
                </a:r>
                <a:b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</a:b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Computer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54" name="矩形 753">
                <a:extLst>
                  <a:ext uri="{FF2B5EF4-FFF2-40B4-BE49-F238E27FC236}">
                    <a16:creationId xmlns:a16="http://schemas.microsoft.com/office/drawing/2014/main" id="{D14ADD0F-A887-BD35-B508-DD2A1D921B58}"/>
                  </a:ext>
                </a:extLst>
              </p:cNvPr>
              <p:cNvSpPr/>
              <p:nvPr/>
            </p:nvSpPr>
            <p:spPr>
              <a:xfrm>
                <a:off x="6279373" y="5330680"/>
                <a:ext cx="900000" cy="1440000"/>
              </a:xfrm>
              <a:prstGeom prst="rect">
                <a:avLst/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Sbox</a:t>
                </a:r>
                <a:b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</a:b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Computer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55" name="群組 754">
                <a:extLst>
                  <a:ext uri="{FF2B5EF4-FFF2-40B4-BE49-F238E27FC236}">
                    <a16:creationId xmlns:a16="http://schemas.microsoft.com/office/drawing/2014/main" id="{FC556A5D-6B1E-D2B7-80AE-CF0F1AB3963B}"/>
                  </a:ext>
                </a:extLst>
              </p:cNvPr>
              <p:cNvGrpSpPr/>
              <p:nvPr/>
            </p:nvGrpSpPr>
            <p:grpSpPr>
              <a:xfrm>
                <a:off x="6267754" y="5343155"/>
                <a:ext cx="900000" cy="1440000"/>
                <a:chOff x="568867" y="4794033"/>
                <a:chExt cx="539086" cy="702859"/>
              </a:xfrm>
              <a:solidFill>
                <a:sysClr val="window" lastClr="FFFFFF">
                  <a:lumMod val="85000"/>
                </a:sysClr>
              </a:solidFill>
            </p:grpSpPr>
            <p:sp>
              <p:nvSpPr>
                <p:cNvPr id="763" name="矩形 762">
                  <a:extLst>
                    <a:ext uri="{FF2B5EF4-FFF2-40B4-BE49-F238E27FC236}">
                      <a16:creationId xmlns:a16="http://schemas.microsoft.com/office/drawing/2014/main" id="{340C6B36-5996-B863-7AEB-E28E312C92CE}"/>
                    </a:ext>
                  </a:extLst>
                </p:cNvPr>
                <p:cNvSpPr/>
                <p:nvPr/>
              </p:nvSpPr>
              <p:spPr>
                <a:xfrm>
                  <a:off x="568867" y="4794033"/>
                  <a:ext cx="539086" cy="7028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Sbox</a:t>
                  </a:r>
                  <a:b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</a:b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Computer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4" name="等腰三角形 763">
                  <a:extLst>
                    <a:ext uri="{FF2B5EF4-FFF2-40B4-BE49-F238E27FC236}">
                      <a16:creationId xmlns:a16="http://schemas.microsoft.com/office/drawing/2014/main" id="{FB7C6AFF-CA42-70F8-2B13-FEDD40F56FE9}"/>
                    </a:ext>
                  </a:extLst>
                </p:cNvPr>
                <p:cNvSpPr/>
                <p:nvPr/>
              </p:nvSpPr>
              <p:spPr>
                <a:xfrm>
                  <a:off x="775016" y="5364063"/>
                  <a:ext cx="125372" cy="132829"/>
                </a:xfrm>
                <a:prstGeom prst="triangle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TW" altLang="en-US" sz="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756" name="群組 755">
                <a:extLst>
                  <a:ext uri="{FF2B5EF4-FFF2-40B4-BE49-F238E27FC236}">
                    <a16:creationId xmlns:a16="http://schemas.microsoft.com/office/drawing/2014/main" id="{03FFABCF-A515-E2C5-15E8-AA0455023B30}"/>
                  </a:ext>
                </a:extLst>
              </p:cNvPr>
              <p:cNvGrpSpPr/>
              <p:nvPr/>
            </p:nvGrpSpPr>
            <p:grpSpPr>
              <a:xfrm>
                <a:off x="6252414" y="5356992"/>
                <a:ext cx="900000" cy="1440000"/>
                <a:chOff x="568867" y="4794033"/>
                <a:chExt cx="539086" cy="702859"/>
              </a:xfrm>
              <a:solidFill>
                <a:sysClr val="window" lastClr="FFFFFF">
                  <a:lumMod val="85000"/>
                </a:sysClr>
              </a:solidFill>
            </p:grpSpPr>
            <p:sp>
              <p:nvSpPr>
                <p:cNvPr id="761" name="矩形 760">
                  <a:extLst>
                    <a:ext uri="{FF2B5EF4-FFF2-40B4-BE49-F238E27FC236}">
                      <a16:creationId xmlns:a16="http://schemas.microsoft.com/office/drawing/2014/main" id="{23D714F5-2F16-E2E9-5578-2ABFEFEAA3B0}"/>
                    </a:ext>
                  </a:extLst>
                </p:cNvPr>
                <p:cNvSpPr/>
                <p:nvPr/>
              </p:nvSpPr>
              <p:spPr>
                <a:xfrm>
                  <a:off x="568867" y="4794033"/>
                  <a:ext cx="539086" cy="7028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Sbox</a:t>
                  </a:r>
                  <a:b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</a:b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Computer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2" name="等腰三角形 761">
                  <a:extLst>
                    <a:ext uri="{FF2B5EF4-FFF2-40B4-BE49-F238E27FC236}">
                      <a16:creationId xmlns:a16="http://schemas.microsoft.com/office/drawing/2014/main" id="{423F052F-14AF-0F40-BA5C-8966198B0EFC}"/>
                    </a:ext>
                  </a:extLst>
                </p:cNvPr>
                <p:cNvSpPr/>
                <p:nvPr/>
              </p:nvSpPr>
              <p:spPr>
                <a:xfrm>
                  <a:off x="775016" y="5364063"/>
                  <a:ext cx="125372" cy="132829"/>
                </a:xfrm>
                <a:prstGeom prst="triangle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TW" altLang="en-US" sz="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757" name="群組 756">
                <a:extLst>
                  <a:ext uri="{FF2B5EF4-FFF2-40B4-BE49-F238E27FC236}">
                    <a16:creationId xmlns:a16="http://schemas.microsoft.com/office/drawing/2014/main" id="{99D14E72-EAF9-592C-832F-BFAD2FB0B2E2}"/>
                  </a:ext>
                </a:extLst>
              </p:cNvPr>
              <p:cNvGrpSpPr/>
              <p:nvPr/>
            </p:nvGrpSpPr>
            <p:grpSpPr>
              <a:xfrm>
                <a:off x="6240423" y="5371555"/>
                <a:ext cx="900000" cy="1440000"/>
                <a:chOff x="568867" y="4794033"/>
                <a:chExt cx="539086" cy="702859"/>
              </a:xfrm>
              <a:solidFill>
                <a:sysClr val="window" lastClr="FFFFFF">
                  <a:lumMod val="85000"/>
                </a:sysClr>
              </a:solidFill>
            </p:grpSpPr>
            <p:sp>
              <p:nvSpPr>
                <p:cNvPr id="759" name="矩形 758">
                  <a:extLst>
                    <a:ext uri="{FF2B5EF4-FFF2-40B4-BE49-F238E27FC236}">
                      <a16:creationId xmlns:a16="http://schemas.microsoft.com/office/drawing/2014/main" id="{B6008080-3611-9403-5EBA-70C873AA6D6C}"/>
                    </a:ext>
                  </a:extLst>
                </p:cNvPr>
                <p:cNvSpPr/>
                <p:nvPr/>
              </p:nvSpPr>
              <p:spPr>
                <a:xfrm>
                  <a:off x="568867" y="4794033"/>
                  <a:ext cx="539086" cy="7028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Sbox</a:t>
                  </a:r>
                  <a:b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</a:br>
                  <a:r>
                    <a:rPr kumimoji="0" lang="en-US" altLang="zh-TW" sz="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Computer</a:t>
                  </a:r>
                  <a:endParaRPr kumimoji="0" lang="zh-TW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0" name="等腰三角形 759">
                  <a:extLst>
                    <a:ext uri="{FF2B5EF4-FFF2-40B4-BE49-F238E27FC236}">
                      <a16:creationId xmlns:a16="http://schemas.microsoft.com/office/drawing/2014/main" id="{871ECDEB-B6CF-AF8B-0DEA-FC4760CC7A18}"/>
                    </a:ext>
                  </a:extLst>
                </p:cNvPr>
                <p:cNvSpPr/>
                <p:nvPr/>
              </p:nvSpPr>
              <p:spPr>
                <a:xfrm>
                  <a:off x="775016" y="5364063"/>
                  <a:ext cx="125372" cy="132829"/>
                </a:xfrm>
                <a:prstGeom prst="triangle">
                  <a:avLst/>
                </a:prstGeom>
                <a:grpFill/>
                <a:ln w="12700" cap="flat" cmpd="sng" algn="ctr">
                  <a:solidFill>
                    <a:srgbClr val="E7E6E6">
                      <a:lumMod val="2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TW" altLang="en-US" sz="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758" name="矩形 757">
                <a:extLst>
                  <a:ext uri="{FF2B5EF4-FFF2-40B4-BE49-F238E27FC236}">
                    <a16:creationId xmlns:a16="http://schemas.microsoft.com/office/drawing/2014/main" id="{3D297838-4B43-1D68-560C-BC2A7BE9DEB3}"/>
                  </a:ext>
                </a:extLst>
              </p:cNvPr>
              <p:cNvSpPr/>
              <p:nvPr/>
            </p:nvSpPr>
            <p:spPr>
              <a:xfrm>
                <a:off x="6225310" y="5389064"/>
                <a:ext cx="900000" cy="1440000"/>
              </a:xfrm>
              <a:prstGeom prst="rect">
                <a:avLst/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rgbClr val="E7E6E6">
                    <a:lumMod val="2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Sbox</a:t>
                </a:r>
                <a:b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</a:br>
                <a:r>
                  <a:rPr kumimoji="0" lang="en-US" altLang="zh-TW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Computer</a:t>
                </a:r>
                <a:endParaRPr kumimoji="0" lang="zh-TW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735" name="直線單箭頭接點 734">
              <a:extLst>
                <a:ext uri="{FF2B5EF4-FFF2-40B4-BE49-F238E27FC236}">
                  <a16:creationId xmlns:a16="http://schemas.microsoft.com/office/drawing/2014/main" id="{37B720DD-CD16-3CF4-8BDF-0610038486FC}"/>
                </a:ext>
              </a:extLst>
            </p:cNvPr>
            <p:cNvCxnSpPr>
              <a:cxnSpLocks/>
            </p:cNvCxnSpPr>
            <p:nvPr/>
          </p:nvCxnSpPr>
          <p:spPr>
            <a:xfrm>
              <a:off x="7355552" y="3205137"/>
              <a:ext cx="520665" cy="228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737" name="文字方塊 736">
              <a:extLst>
                <a:ext uri="{FF2B5EF4-FFF2-40B4-BE49-F238E27FC236}">
                  <a16:creationId xmlns:a16="http://schemas.microsoft.com/office/drawing/2014/main" id="{416AE67E-8E36-ED5D-B306-EEC940C69EFC}"/>
                </a:ext>
              </a:extLst>
            </p:cNvPr>
            <p:cNvSpPr txBox="1"/>
            <p:nvPr/>
          </p:nvSpPr>
          <p:spPr>
            <a:xfrm>
              <a:off x="5318703" y="1998074"/>
              <a:ext cx="3385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x16</a:t>
              </a:r>
              <a:endParaRPr kumimoji="0" lang="zh-TW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739" name="直線單箭頭接點 738">
              <a:extLst>
                <a:ext uri="{FF2B5EF4-FFF2-40B4-BE49-F238E27FC236}">
                  <a16:creationId xmlns:a16="http://schemas.microsoft.com/office/drawing/2014/main" id="{473B192F-5EBE-9886-227C-3E74015B3823}"/>
                </a:ext>
              </a:extLst>
            </p:cNvPr>
            <p:cNvCxnSpPr>
              <a:cxnSpLocks/>
              <a:endCxn id="673" idx="2"/>
            </p:cNvCxnSpPr>
            <p:nvPr/>
          </p:nvCxnSpPr>
          <p:spPr>
            <a:xfrm flipV="1">
              <a:off x="10343539" y="3189027"/>
              <a:ext cx="567685" cy="510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740" name="文字方塊 739">
              <a:extLst>
                <a:ext uri="{FF2B5EF4-FFF2-40B4-BE49-F238E27FC236}">
                  <a16:creationId xmlns:a16="http://schemas.microsoft.com/office/drawing/2014/main" id="{1B01DF67-0D8A-F431-42C5-E6F55DAA9A87}"/>
                </a:ext>
              </a:extLst>
            </p:cNvPr>
            <p:cNvSpPr txBox="1"/>
            <p:nvPr/>
          </p:nvSpPr>
          <p:spPr>
            <a:xfrm>
              <a:off x="10511240" y="2377901"/>
              <a:ext cx="931586" cy="234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Add round keys</a:t>
              </a:r>
              <a:endParaRPr kumimoji="0" lang="zh-TW" altLang="en-US" sz="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873" name="矩形 872">
            <a:extLst>
              <a:ext uri="{FF2B5EF4-FFF2-40B4-BE49-F238E27FC236}">
                <a16:creationId xmlns:a16="http://schemas.microsoft.com/office/drawing/2014/main" id="{E0381478-AD6C-9FD5-313E-061CD2398A7C}"/>
              </a:ext>
            </a:extLst>
          </p:cNvPr>
          <p:cNvSpPr/>
          <p:nvPr/>
        </p:nvSpPr>
        <p:spPr>
          <a:xfrm>
            <a:off x="1619023" y="4689424"/>
            <a:ext cx="129756" cy="1373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80" name="矩形 879">
            <a:extLst>
              <a:ext uri="{FF2B5EF4-FFF2-40B4-BE49-F238E27FC236}">
                <a16:creationId xmlns:a16="http://schemas.microsoft.com/office/drawing/2014/main" id="{BD67A097-3C69-3A60-8387-9119CAC01481}"/>
              </a:ext>
            </a:extLst>
          </p:cNvPr>
          <p:cNvSpPr/>
          <p:nvPr/>
        </p:nvSpPr>
        <p:spPr>
          <a:xfrm>
            <a:off x="1375718" y="4664009"/>
            <a:ext cx="146186" cy="1235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88" name="接點: 肘形 887">
            <a:extLst>
              <a:ext uri="{FF2B5EF4-FFF2-40B4-BE49-F238E27FC236}">
                <a16:creationId xmlns:a16="http://schemas.microsoft.com/office/drawing/2014/main" id="{C913EADC-0BDE-EB9A-F7C2-9D07CC912187}"/>
              </a:ext>
            </a:extLst>
          </p:cNvPr>
          <p:cNvCxnSpPr>
            <a:cxnSpLocks/>
            <a:endCxn id="667" idx="1"/>
          </p:cNvCxnSpPr>
          <p:nvPr/>
        </p:nvCxnSpPr>
        <p:spPr>
          <a:xfrm flipV="1">
            <a:off x="3354097" y="3239908"/>
            <a:ext cx="878162" cy="105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4270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>
            <a:extLst>
              <a:ext uri="{FF2B5EF4-FFF2-40B4-BE49-F238E27FC236}">
                <a16:creationId xmlns:a16="http://schemas.microsoft.com/office/drawing/2014/main" id="{85873771-303A-0A37-9769-8A5DE96D071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972004" cy="400110"/>
            <a:chOff x="568442" y="319364"/>
            <a:chExt cx="1972004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874488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AES DC</a:t>
              </a:r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 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Result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85A924CF-9D13-4415-8577-1B0B54F73FA2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表格 3">
                <a:extLst>
                  <a:ext uri="{FF2B5EF4-FFF2-40B4-BE49-F238E27FC236}">
                    <a16:creationId xmlns:a16="http://schemas.microsoft.com/office/drawing/2014/main" id="{241F1315-C601-4525-EF4A-1A18F293616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84010996"/>
                  </p:ext>
                </p:extLst>
              </p:nvPr>
            </p:nvGraphicFramePr>
            <p:xfrm>
              <a:off x="727210" y="1492732"/>
              <a:ext cx="3600000" cy="1440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40000">
                      <a:extLst>
                        <a:ext uri="{9D8B030D-6E8A-4147-A177-3AD203B41FA5}">
                          <a16:colId xmlns:a16="http://schemas.microsoft.com/office/drawing/2014/main" val="3390500385"/>
                        </a:ext>
                      </a:extLst>
                    </a:gridCol>
                    <a:gridCol w="900000">
                      <a:extLst>
                        <a:ext uri="{9D8B030D-6E8A-4147-A177-3AD203B41FA5}">
                          <a16:colId xmlns:a16="http://schemas.microsoft.com/office/drawing/2014/main" val="235455862"/>
                        </a:ext>
                      </a:extLst>
                    </a:gridCol>
                    <a:gridCol w="1260000">
                      <a:extLst>
                        <a:ext uri="{9D8B030D-6E8A-4147-A177-3AD203B41FA5}">
                          <a16:colId xmlns:a16="http://schemas.microsoft.com/office/drawing/2014/main" val="4245509476"/>
                        </a:ext>
                      </a:extLst>
                    </a:gridCol>
                  </a:tblGrid>
                  <a:tr h="36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Specification 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Spec.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Pre-sim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2772638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Frequency (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20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𝑀𝐻𝑧</m:t>
                              </m:r>
                            </m:oMath>
                          </a14:m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)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100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20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  <a:cs typeface="Times New Roman" panose="02020603050405020304" pitchFamily="18" charset="0"/>
                                </a:rPr>
                                <m:t>𝑀𝐻𝑧</m:t>
                              </m:r>
                            </m:oMath>
                          </a14:m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100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20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  <a:cs typeface="Times New Roman" panose="02020603050405020304" pitchFamily="18" charset="0"/>
                                </a:rPr>
                                <m:t>𝑀𝐻𝑧</m:t>
                              </m:r>
                            </m:oMath>
                          </a14:m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63446390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Power (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20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𝑚𝑊</m:t>
                              </m:r>
                            </m:oMath>
                          </a14:m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)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 20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2.5726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20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  <a:cs typeface="Times New Roman" panose="02020603050405020304" pitchFamily="18" charset="0"/>
                                </a:rPr>
                                <m:t>𝑚𝑊</m:t>
                              </m:r>
                            </m:oMath>
                          </a14:m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100651820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Area 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TW" sz="1200" i="1" dirty="0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1200" b="0" i="1" dirty="0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𝑚𝑚</m:t>
                                  </m:r>
                                </m:e>
                                <m:sup>
                                  <m:r>
                                    <a:rPr lang="en-US" altLang="zh-TW" sz="1200" b="0" i="1" dirty="0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)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&lt; 1.44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0.1849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384324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表格 3">
                <a:extLst>
                  <a:ext uri="{FF2B5EF4-FFF2-40B4-BE49-F238E27FC236}">
                    <a16:creationId xmlns:a16="http://schemas.microsoft.com/office/drawing/2014/main" id="{241F1315-C601-4525-EF4A-1A18F293616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84010996"/>
                  </p:ext>
                </p:extLst>
              </p:nvPr>
            </p:nvGraphicFramePr>
            <p:xfrm>
              <a:off x="727210" y="1492732"/>
              <a:ext cx="3600000" cy="1440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40000">
                      <a:extLst>
                        <a:ext uri="{9D8B030D-6E8A-4147-A177-3AD203B41FA5}">
                          <a16:colId xmlns:a16="http://schemas.microsoft.com/office/drawing/2014/main" val="3390500385"/>
                        </a:ext>
                      </a:extLst>
                    </a:gridCol>
                    <a:gridCol w="900000">
                      <a:extLst>
                        <a:ext uri="{9D8B030D-6E8A-4147-A177-3AD203B41FA5}">
                          <a16:colId xmlns:a16="http://schemas.microsoft.com/office/drawing/2014/main" val="235455862"/>
                        </a:ext>
                      </a:extLst>
                    </a:gridCol>
                    <a:gridCol w="1260000">
                      <a:extLst>
                        <a:ext uri="{9D8B030D-6E8A-4147-A177-3AD203B41FA5}">
                          <a16:colId xmlns:a16="http://schemas.microsoft.com/office/drawing/2014/main" val="4245509476"/>
                        </a:ext>
                      </a:extLst>
                    </a:gridCol>
                  </a:tblGrid>
                  <a:tr h="36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Specification 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Spec.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Pre-sim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2772638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24" t="-101695" r="-150847" b="-20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60135" t="-101695" r="-140541" b="-20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85990" t="-101695" r="-483" b="-2033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63446390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24" t="-198333" r="-150847" b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 20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85990" t="-198333" r="-483" b="-1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00651820"/>
                      </a:ext>
                    </a:extLst>
                  </a:tr>
                  <a:tr h="36000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24" t="-303390" r="-150847" b="-16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&lt; 1.44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0.1849</a:t>
                          </a:r>
                          <a:endParaRPr lang="zh-TW" altLang="en-US" sz="1200" dirty="0">
                            <a:solidFill>
                              <a:schemeClr val="accent6"/>
                            </a:solidFill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3843243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7" name="文字方塊 26">
            <a:extLst>
              <a:ext uri="{FF2B5EF4-FFF2-40B4-BE49-F238E27FC236}">
                <a16:creationId xmlns:a16="http://schemas.microsoft.com/office/drawing/2014/main" id="{EDFF3177-2F83-2056-ABC2-724721B979CA}"/>
              </a:ext>
            </a:extLst>
          </p:cNvPr>
          <p:cNvSpPr txBox="1"/>
          <p:nvPr/>
        </p:nvSpPr>
        <p:spPr>
          <a:xfrm>
            <a:off x="5020870" y="1095415"/>
            <a:ext cx="2900855" cy="4576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3F52CBB-0249-42F0-8472-4DA6DF88D6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" t="72974" r="2310" b="1981"/>
          <a:stretch/>
        </p:blipFill>
        <p:spPr bwMode="auto">
          <a:xfrm>
            <a:off x="5066671" y="1553152"/>
            <a:ext cx="7032625" cy="174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文字方塊 27">
            <a:extLst>
              <a:ext uri="{FF2B5EF4-FFF2-40B4-BE49-F238E27FC236}">
                <a16:creationId xmlns:a16="http://schemas.microsoft.com/office/drawing/2014/main" id="{B3CA709F-9227-9BC9-0AFE-A720DADB5616}"/>
              </a:ext>
            </a:extLst>
          </p:cNvPr>
          <p:cNvSpPr txBox="1"/>
          <p:nvPr/>
        </p:nvSpPr>
        <p:spPr>
          <a:xfrm>
            <a:off x="757690" y="3705989"/>
            <a:ext cx="2900855" cy="4576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Area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3736FD1-C9F8-0FB2-C7C1-E49009DC45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77" r="38925" b="5455"/>
          <a:stretch/>
        </p:blipFill>
        <p:spPr bwMode="auto">
          <a:xfrm>
            <a:off x="757690" y="4218400"/>
            <a:ext cx="3600000" cy="1255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文字方塊 28">
            <a:extLst>
              <a:ext uri="{FF2B5EF4-FFF2-40B4-BE49-F238E27FC236}">
                <a16:creationId xmlns:a16="http://schemas.microsoft.com/office/drawing/2014/main" id="{3D1FBEAF-0546-5EAE-61EC-D3102BE91599}"/>
              </a:ext>
            </a:extLst>
          </p:cNvPr>
          <p:cNvSpPr txBox="1"/>
          <p:nvPr/>
        </p:nvSpPr>
        <p:spPr>
          <a:xfrm>
            <a:off x="5019047" y="3705943"/>
            <a:ext cx="2900855" cy="4576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Timing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C1115D02-72AF-83E5-D710-C7F4B92C5996}"/>
              </a:ext>
            </a:extLst>
          </p:cNvPr>
          <p:cNvGrpSpPr>
            <a:grpSpLocks noChangeAspect="1"/>
          </p:cNvGrpSpPr>
          <p:nvPr/>
        </p:nvGrpSpPr>
        <p:grpSpPr>
          <a:xfrm>
            <a:off x="4951199" y="4163572"/>
            <a:ext cx="5760000" cy="1695679"/>
            <a:chOff x="4726225" y="4658774"/>
            <a:chExt cx="6773220" cy="1993958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1C4CB518-5267-941D-4057-5EEF9F9954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47" b="74404"/>
            <a:stretch/>
          </p:blipFill>
          <p:spPr>
            <a:xfrm>
              <a:off x="4726225" y="4658774"/>
              <a:ext cx="6773220" cy="596524"/>
            </a:xfrm>
            <a:prstGeom prst="rect">
              <a:avLst/>
            </a:prstGeom>
          </p:spPr>
        </p:pic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6BBDFC68-990B-EABD-47A2-AB3187B45D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40331" b="3685"/>
            <a:stretch/>
          </p:blipFill>
          <p:spPr>
            <a:xfrm>
              <a:off x="4726225" y="5330087"/>
              <a:ext cx="6773220" cy="1322649"/>
            </a:xfrm>
            <a:prstGeom prst="rect">
              <a:avLst/>
            </a:prstGeom>
          </p:spPr>
        </p:pic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E7188F30-D1A5-573D-B038-9D2A05C61D12}"/>
              </a:ext>
            </a:extLst>
          </p:cNvPr>
          <p:cNvSpPr/>
          <p:nvPr/>
        </p:nvSpPr>
        <p:spPr>
          <a:xfrm>
            <a:off x="757690" y="5158300"/>
            <a:ext cx="3569520" cy="1844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1A95C7C-579E-D548-8ED4-A59281BB78A9}"/>
              </a:ext>
            </a:extLst>
          </p:cNvPr>
          <p:cNvSpPr/>
          <p:nvPr/>
        </p:nvSpPr>
        <p:spPr>
          <a:xfrm>
            <a:off x="10157396" y="3132282"/>
            <a:ext cx="756000" cy="1800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184198-9F85-381D-F11A-0B346D6F4492}"/>
              </a:ext>
            </a:extLst>
          </p:cNvPr>
          <p:cNvSpPr/>
          <p:nvPr/>
        </p:nvSpPr>
        <p:spPr>
          <a:xfrm>
            <a:off x="5056098" y="4211014"/>
            <a:ext cx="5220000" cy="1800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37986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85873771-303A-0A37-9769-8A5DE96D0719}"/>
                  </a:ext>
                </a:extLst>
              </p:cNvPr>
              <p:cNvSpPr/>
              <p:nvPr/>
            </p:nvSpPr>
            <p:spPr>
              <a:xfrm>
                <a:off x="-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a:fld id="{825F15A7-03F4-43D7-82C5-3E23DA2F108C}" type="mathplaceholder">
                        <a:rPr lang="zh-CN" altLang="en-US" i="1" smtClean="0">
                          <a:latin typeface="Cambria Math" panose="02040503050406030204" pitchFamily="18" charset="0"/>
                        </a:rPr>
                        <a:t>在這裡鍵入方程式。</a:t>
                      </a:fl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85873771-303A-0A37-9769-8A5DE96D071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" y="0"/>
                <a:ext cx="12192000" cy="68580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4" name="组合 53"/>
          <p:cNvGrpSpPr/>
          <p:nvPr/>
        </p:nvGrpSpPr>
        <p:grpSpPr>
          <a:xfrm>
            <a:off x="568443" y="319365"/>
            <a:ext cx="1972004" cy="400110"/>
            <a:chOff x="568442" y="319364"/>
            <a:chExt cx="1972004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874488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AES DC</a:t>
              </a:r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 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Result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85A924CF-9D13-4415-8577-1B0B54F73FA2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9EECFC4C-F92A-C701-043D-A4CB6108F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999" y="1910438"/>
            <a:ext cx="10080000" cy="1518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FF9120D-54AA-FAB7-6281-EE5A8B3A4997}"/>
              </a:ext>
            </a:extLst>
          </p:cNvPr>
          <p:cNvSpPr/>
          <p:nvPr/>
        </p:nvSpPr>
        <p:spPr>
          <a:xfrm>
            <a:off x="5205243" y="2596375"/>
            <a:ext cx="5570307" cy="3600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31C05047-8990-6088-3DC6-5DA48D0F7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999" y="3606567"/>
            <a:ext cx="10080000" cy="1418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09970FD-F4F1-A93C-C81F-EC329F2312CD}"/>
              </a:ext>
            </a:extLst>
          </p:cNvPr>
          <p:cNvSpPr/>
          <p:nvPr/>
        </p:nvSpPr>
        <p:spPr>
          <a:xfrm>
            <a:off x="6577601" y="4488716"/>
            <a:ext cx="4677500" cy="36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88052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" y="-702009"/>
            <a:ext cx="5766460" cy="870408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15254" y="2942149"/>
            <a:ext cx="7937513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系統晶片設計實驗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3425059" y="2400956"/>
            <a:ext cx="1915291" cy="1797269"/>
            <a:chOff x="4007069" y="1623847"/>
            <a:chExt cx="1797269" cy="1797269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007069" y="1623847"/>
              <a:ext cx="1797269" cy="1797269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4202454" y="1968483"/>
              <a:ext cx="1506709" cy="110799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600" dirty="0">
                  <a:solidFill>
                    <a:schemeClr val="bg1"/>
                  </a:solidFill>
                  <a:latin typeface="汉仪丫丫体简" panose="02010604000101010101" pitchFamily="2" charset="-122"/>
                  <a:ea typeface="汉仪丫丫体简" panose="02010604000101010101" pitchFamily="2" charset="-122"/>
                </a:rPr>
                <a:t>03</a:t>
              </a:r>
              <a:endParaRPr lang="zh-CN" altLang="en-US" sz="540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00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46000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4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192688" cy="400110"/>
            <a:chOff x="568442" y="319364"/>
            <a:chExt cx="1192688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095172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Function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6BCA1BC-B53F-49E3-A69E-BAC6EFD79B62}"/>
              </a:ext>
            </a:extLst>
          </p:cNvPr>
          <p:cNvSpPr txBox="1"/>
          <p:nvPr/>
        </p:nvSpPr>
        <p:spPr>
          <a:xfrm>
            <a:off x="720898" y="683300"/>
            <a:ext cx="9337143" cy="3331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accelerator for finite impulse response(64), matrix multiplication (4 x 4), and quicksort (11) has been designed and integrated into the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SoC.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baud rate for the UART has been changed from 9600 to 115200.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type of memory is BRAM with prefetch controller.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designs have be implemented on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SoC.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SoC have be programed into FPGA and verified on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3322156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854728" cy="400110"/>
            <a:chOff x="568442" y="319364"/>
            <a:chExt cx="1854728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757212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Block Diagram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7F1C2942-64DB-85CF-939E-C561C9ED4B9B}"/>
              </a:ext>
            </a:extLst>
          </p:cNvPr>
          <p:cNvGrpSpPr/>
          <p:nvPr/>
        </p:nvGrpSpPr>
        <p:grpSpPr>
          <a:xfrm>
            <a:off x="621851" y="683300"/>
            <a:ext cx="10948297" cy="5082504"/>
            <a:chOff x="621851" y="683300"/>
            <a:chExt cx="10948297" cy="5082504"/>
          </a:xfrm>
        </p:grpSpPr>
        <p:grpSp>
          <p:nvGrpSpPr>
            <p:cNvPr id="18" name="群組 17">
              <a:extLst>
                <a:ext uri="{FF2B5EF4-FFF2-40B4-BE49-F238E27FC236}">
                  <a16:creationId xmlns:a16="http://schemas.microsoft.com/office/drawing/2014/main" id="{7D8FFAB2-5D08-4307-B837-1A4D3476CFC9}"/>
                </a:ext>
              </a:extLst>
            </p:cNvPr>
            <p:cNvGrpSpPr/>
            <p:nvPr/>
          </p:nvGrpSpPr>
          <p:grpSpPr>
            <a:xfrm>
              <a:off x="621851" y="683300"/>
              <a:ext cx="10948297" cy="5082504"/>
              <a:chOff x="761551" y="1102658"/>
              <a:chExt cx="10948297" cy="5082504"/>
            </a:xfrm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311CA23F-8A7B-45E7-8656-17F001C85AF9}"/>
                  </a:ext>
                </a:extLst>
              </p:cNvPr>
              <p:cNvSpPr/>
              <p:nvPr/>
            </p:nvSpPr>
            <p:spPr>
              <a:xfrm>
                <a:off x="5725653" y="4515563"/>
                <a:ext cx="1566248" cy="624689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783374E1-A280-49B8-A42D-9A9DE84E24EB}"/>
                  </a:ext>
                </a:extLst>
              </p:cNvPr>
              <p:cNvSpPr txBox="1"/>
              <p:nvPr/>
            </p:nvSpPr>
            <p:spPr>
              <a:xfrm>
                <a:off x="6500388" y="4979406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TW" altLang="en-US" dirty="0"/>
              </a:p>
            </p:txBody>
          </p:sp>
          <p:grpSp>
            <p:nvGrpSpPr>
              <p:cNvPr id="21" name="群組 20">
                <a:extLst>
                  <a:ext uri="{FF2B5EF4-FFF2-40B4-BE49-F238E27FC236}">
                    <a16:creationId xmlns:a16="http://schemas.microsoft.com/office/drawing/2014/main" id="{A8485F14-2974-4FEF-AE46-C6D319C30595}"/>
                  </a:ext>
                </a:extLst>
              </p:cNvPr>
              <p:cNvGrpSpPr/>
              <p:nvPr/>
            </p:nvGrpSpPr>
            <p:grpSpPr>
              <a:xfrm>
                <a:off x="761551" y="1102658"/>
                <a:ext cx="10948297" cy="5082504"/>
                <a:chOff x="937720" y="741931"/>
                <a:chExt cx="10948297" cy="5082504"/>
              </a:xfrm>
            </p:grpSpPr>
            <p:grpSp>
              <p:nvGrpSpPr>
                <p:cNvPr id="25" name="群組 24">
                  <a:extLst>
                    <a:ext uri="{FF2B5EF4-FFF2-40B4-BE49-F238E27FC236}">
                      <a16:creationId xmlns:a16="http://schemas.microsoft.com/office/drawing/2014/main" id="{3D21E4B8-D3F5-4F84-AD29-6937CC7FFDEA}"/>
                    </a:ext>
                  </a:extLst>
                </p:cNvPr>
                <p:cNvGrpSpPr/>
                <p:nvPr/>
              </p:nvGrpSpPr>
              <p:grpSpPr>
                <a:xfrm>
                  <a:off x="2877300" y="741931"/>
                  <a:ext cx="9008717" cy="5082504"/>
                  <a:chOff x="1591641" y="1132282"/>
                  <a:chExt cx="9008717" cy="5082504"/>
                </a:xfrm>
              </p:grpSpPr>
              <p:pic>
                <p:nvPicPr>
                  <p:cNvPr id="27" name="圖片 26">
                    <a:extLst>
                      <a:ext uri="{FF2B5EF4-FFF2-40B4-BE49-F238E27FC236}">
                        <a16:creationId xmlns:a16="http://schemas.microsoft.com/office/drawing/2014/main" id="{66721B04-8832-44CE-BA6D-56784CB013C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591641" y="1132282"/>
                    <a:ext cx="9008717" cy="5082504"/>
                  </a:xfrm>
                  <a:prstGeom prst="rect">
                    <a:avLst/>
                  </a:prstGeom>
                </p:spPr>
              </p:pic>
              <p:sp>
                <p:nvSpPr>
                  <p:cNvPr id="28" name="矩形 27">
                    <a:extLst>
                      <a:ext uri="{FF2B5EF4-FFF2-40B4-BE49-F238E27FC236}">
                        <a16:creationId xmlns:a16="http://schemas.microsoft.com/office/drawing/2014/main" id="{F9B9ADDF-F1D2-4012-986F-8756BCE62440}"/>
                      </a:ext>
                    </a:extLst>
                  </p:cNvPr>
                  <p:cNvSpPr/>
                  <p:nvPr/>
                </p:nvSpPr>
                <p:spPr>
                  <a:xfrm>
                    <a:off x="1935444" y="1418897"/>
                    <a:ext cx="5568942" cy="9144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dirty="0"/>
                  </a:p>
                </p:txBody>
              </p:sp>
            </p:grpSp>
            <p:pic>
              <p:nvPicPr>
                <p:cNvPr id="26" name="圖片 25">
                  <a:extLst>
                    <a:ext uri="{FF2B5EF4-FFF2-40B4-BE49-F238E27FC236}">
                      <a16:creationId xmlns:a16="http://schemas.microsoft.com/office/drawing/2014/main" id="{E2A26180-D455-4F9E-A35B-AF1F920ACA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r="1892"/>
                <a:stretch/>
              </p:blipFill>
              <p:spPr>
                <a:xfrm>
                  <a:off x="937720" y="2117482"/>
                  <a:ext cx="3248386" cy="3311008"/>
                </a:xfrm>
                <a:prstGeom prst="rect">
                  <a:avLst/>
                </a:prstGeom>
              </p:spPr>
            </p:pic>
          </p:grpSp>
          <p:cxnSp>
            <p:nvCxnSpPr>
              <p:cNvPr id="22" name="直線單箭頭接點 21">
                <a:extLst>
                  <a:ext uri="{FF2B5EF4-FFF2-40B4-BE49-F238E27FC236}">
                    <a16:creationId xmlns:a16="http://schemas.microsoft.com/office/drawing/2014/main" id="{529969BF-90B4-4EF2-90CC-1345F5AECB81}"/>
                  </a:ext>
                </a:extLst>
              </p:cNvPr>
              <p:cNvCxnSpPr/>
              <p:nvPr/>
            </p:nvCxnSpPr>
            <p:spPr>
              <a:xfrm>
                <a:off x="1553533" y="5038129"/>
                <a:ext cx="4050313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單箭頭接點 22">
                <a:extLst>
                  <a:ext uri="{FF2B5EF4-FFF2-40B4-BE49-F238E27FC236}">
                    <a16:creationId xmlns:a16="http://schemas.microsoft.com/office/drawing/2014/main" id="{D0AC53CE-8962-44B0-BD2A-A2BEE200A82A}"/>
                  </a:ext>
                </a:extLst>
              </p:cNvPr>
              <p:cNvCxnSpPr/>
              <p:nvPr/>
            </p:nvCxnSpPr>
            <p:spPr>
              <a:xfrm flipH="1">
                <a:off x="1553533" y="5180850"/>
                <a:ext cx="4050313" cy="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1E37B175-530C-3B8A-FE8D-02AF61DD5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24157" y="3642084"/>
              <a:ext cx="375813" cy="1342800"/>
            </a:xfrm>
            <a:prstGeom prst="rect">
              <a:avLst/>
            </a:prstGeom>
          </p:spPr>
        </p:pic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F6750B26-BB90-6AFF-87BB-33D1AC716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42732" y="4053247"/>
              <a:ext cx="324000" cy="436864"/>
            </a:xfrm>
            <a:prstGeom prst="rect">
              <a:avLst/>
            </a:prstGeom>
          </p:spPr>
        </p:pic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9E066BC1-AFF6-2C31-B95D-A2600888D21B}"/>
                </a:ext>
              </a:extLst>
            </p:cNvPr>
            <p:cNvSpPr txBox="1"/>
            <p:nvPr/>
          </p:nvSpPr>
          <p:spPr>
            <a:xfrm>
              <a:off x="1600808" y="4163061"/>
              <a:ext cx="4331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FIR</a:t>
              </a:r>
              <a:endParaRPr lang="zh-TW" altLang="en-US" sz="1600" dirty="0"/>
            </a:p>
          </p:txBody>
        </p:sp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BA704BAB-6061-B1EE-45BE-EEFE8D39C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1200" y="2105026"/>
              <a:ext cx="3204278" cy="3183254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A3FF78E2-9036-07BB-9356-E18B6954F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641593" y="3835678"/>
              <a:ext cx="325139" cy="327383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1E75810B-E8B1-13FB-9510-DAF70543C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638232" y="4803471"/>
              <a:ext cx="328500" cy="157566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3E73EC45-3EF7-58F0-5C85-1DBCC8ABC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564481" y="3634404"/>
              <a:ext cx="66713" cy="973314"/>
            </a:xfrm>
            <a:prstGeom prst="rect">
              <a:avLst/>
            </a:prstGeom>
          </p:spPr>
        </p:pic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27E62CE9-4A6C-C3B9-1A09-29A2F9C8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564480" y="4771945"/>
              <a:ext cx="66713" cy="292974"/>
            </a:xfrm>
            <a:prstGeom prst="rect">
              <a:avLst/>
            </a:prstGeom>
          </p:spPr>
        </p:pic>
        <p:pic>
          <p:nvPicPr>
            <p:cNvPr id="33" name="圖片 32">
              <a:extLst>
                <a:ext uri="{FF2B5EF4-FFF2-40B4-BE49-F238E27FC236}">
                  <a16:creationId xmlns:a16="http://schemas.microsoft.com/office/drawing/2014/main" id="{3545F04F-7E04-1690-397E-9CC36F60D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 flipH="1">
              <a:off x="1565170" y="4629825"/>
              <a:ext cx="65323" cy="1176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4906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" y="-702009"/>
            <a:ext cx="5766460" cy="870408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764150" y="2942149"/>
            <a:ext cx="7937513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個人簡介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425059" y="2400956"/>
            <a:ext cx="1915291" cy="1797269"/>
            <a:chOff x="4007069" y="1623847"/>
            <a:chExt cx="1797269" cy="1797269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007069" y="1623847"/>
              <a:ext cx="1797269" cy="1797269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4202454" y="1968483"/>
              <a:ext cx="1506709" cy="110799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600" dirty="0">
                  <a:solidFill>
                    <a:schemeClr val="bg1"/>
                  </a:solidFill>
                  <a:latin typeface="汉仪丫丫体简" panose="02010604000101010101" pitchFamily="2" charset="-122"/>
                  <a:ea typeface="汉仪丫丫体简" panose="02010604000101010101" pitchFamily="2" charset="-122"/>
                </a:rPr>
                <a:t>01</a:t>
              </a:r>
              <a:endParaRPr lang="zh-CN" altLang="en-US" sz="540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26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46000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4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854728" cy="400110"/>
            <a:chOff x="568442" y="319364"/>
            <a:chExt cx="1854728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757212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Block Diagram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52A9295-4318-4561-8245-26DB53520B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67" t="7260" r="13481" b="8888"/>
          <a:stretch/>
        </p:blipFill>
        <p:spPr>
          <a:xfrm>
            <a:off x="2849880" y="788075"/>
            <a:ext cx="6492240" cy="575056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447E571-7902-4508-8490-464563E94EB8}"/>
              </a:ext>
            </a:extLst>
          </p:cNvPr>
          <p:cNvSpPr/>
          <p:nvPr/>
        </p:nvSpPr>
        <p:spPr>
          <a:xfrm>
            <a:off x="2929812" y="3863964"/>
            <a:ext cx="4086808" cy="26746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D610FAB-2BDF-481D-960A-5C423D1A3933}"/>
              </a:ext>
            </a:extLst>
          </p:cNvPr>
          <p:cNvSpPr/>
          <p:nvPr/>
        </p:nvSpPr>
        <p:spPr>
          <a:xfrm>
            <a:off x="7378648" y="3663355"/>
            <a:ext cx="1802674" cy="2875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9DB1093-5A8B-4AD1-B326-0462BD5C569C}"/>
              </a:ext>
            </a:extLst>
          </p:cNvPr>
          <p:cNvSpPr/>
          <p:nvPr/>
        </p:nvSpPr>
        <p:spPr>
          <a:xfrm>
            <a:off x="8063049" y="913935"/>
            <a:ext cx="453630" cy="8515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50192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4059113" cy="400110"/>
            <a:chOff x="568442" y="319364"/>
            <a:chExt cx="4059113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961597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Configuration Register Address Map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27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A591550E-5DAD-4A62-82D4-B09B736763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391130"/>
              </p:ext>
            </p:extLst>
          </p:nvPr>
        </p:nvGraphicFramePr>
        <p:xfrm>
          <a:off x="2856000" y="1648083"/>
          <a:ext cx="6480000" cy="3561834"/>
        </p:xfrm>
        <a:graphic>
          <a:graphicData uri="http://schemas.openxmlformats.org/drawingml/2006/table">
            <a:tbl>
              <a:tblPr firstRow="1" firstCol="1" bandRow="1"/>
              <a:tblGrid>
                <a:gridCol w="3600000">
                  <a:extLst>
                    <a:ext uri="{9D8B030D-6E8A-4147-A177-3AD203B41FA5}">
                      <a16:colId xmlns:a16="http://schemas.microsoft.com/office/drawing/2014/main" val="1860776732"/>
                    </a:ext>
                  </a:extLst>
                </a:gridCol>
                <a:gridCol w="2880000">
                  <a:extLst>
                    <a:ext uri="{9D8B030D-6E8A-4147-A177-3AD203B41FA5}">
                      <a16:colId xmlns:a16="http://schemas.microsoft.com/office/drawing/2014/main" val="129680164"/>
                    </a:ext>
                  </a:extLst>
                </a:gridCol>
              </a:tblGrid>
              <a:tr h="5936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User Project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Base Address Map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153446"/>
                  </a:ext>
                </a:extLst>
              </a:tr>
              <a:tr h="5936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Memory Starting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3800_0000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7878910"/>
                  </a:ext>
                </a:extLst>
              </a:tr>
              <a:tr h="5936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FIR Base Address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3600_0000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6427347"/>
                  </a:ext>
                </a:extLst>
              </a:tr>
              <a:tr h="5936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Matrix Multiplication Base Address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3400_0000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4363435"/>
                  </a:ext>
                </a:extLst>
              </a:tr>
              <a:tr h="5936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Quick Sort Base Address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3200_0000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5345881"/>
                  </a:ext>
                </a:extLst>
              </a:tr>
              <a:tr h="5936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UART Base Address 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3000_0000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44676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31930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4671460" cy="400110"/>
            <a:chOff x="568442" y="319364"/>
            <a:chExt cx="4671460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4573944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Configuration Register Address Map - FIR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28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E04DC71F-DE02-41FA-9FEB-9B5D7E8A02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707232"/>
              </p:ext>
            </p:extLst>
          </p:nvPr>
        </p:nvGraphicFramePr>
        <p:xfrm>
          <a:off x="2192112" y="1662907"/>
          <a:ext cx="7807775" cy="4251660"/>
        </p:xfrm>
        <a:graphic>
          <a:graphicData uri="http://schemas.openxmlformats.org/drawingml/2006/table">
            <a:tbl>
              <a:tblPr firstRow="1" firstCol="1" bandRow="1"/>
              <a:tblGrid>
                <a:gridCol w="1763581">
                  <a:extLst>
                    <a:ext uri="{9D8B030D-6E8A-4147-A177-3AD203B41FA5}">
                      <a16:colId xmlns:a16="http://schemas.microsoft.com/office/drawing/2014/main" val="3496151973"/>
                    </a:ext>
                  </a:extLst>
                </a:gridCol>
                <a:gridCol w="2519401">
                  <a:extLst>
                    <a:ext uri="{9D8B030D-6E8A-4147-A177-3AD203B41FA5}">
                      <a16:colId xmlns:a16="http://schemas.microsoft.com/office/drawing/2014/main" val="880405108"/>
                    </a:ext>
                  </a:extLst>
                </a:gridCol>
                <a:gridCol w="3524793">
                  <a:extLst>
                    <a:ext uri="{9D8B030D-6E8A-4147-A177-3AD203B41FA5}">
                      <a16:colId xmlns:a16="http://schemas.microsoft.com/office/drawing/2014/main" val="3878580922"/>
                    </a:ext>
                  </a:extLst>
                </a:gridCol>
              </a:tblGrid>
              <a:tr h="454162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FIR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alt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alt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6498584"/>
                  </a:ext>
                </a:extLst>
              </a:tr>
              <a:tr h="396170">
                <a:tc rowSpan="5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0x00</a:t>
                      </a:r>
                      <a:endParaRPr lang="zh-TW" alt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[0]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ap_start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(r/w)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8593863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[1]</a:t>
                      </a:r>
                    </a:p>
                  </a:txBody>
                  <a:tcPr marL="68580" marR="6858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ap_done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1158732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[2]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ap_idle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8876700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[3]</a:t>
                      </a:r>
                    </a:p>
                  </a:txBody>
                  <a:tcPr marL="68580" marR="6858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X[n]_ready to accept input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6404557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[4]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Y[n] is ready to read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473737"/>
                  </a:ext>
                </a:extLst>
              </a:tr>
              <a:tr h="454162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0x10-13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data-length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9495483"/>
                  </a:ext>
                </a:extLst>
              </a:tr>
              <a:tr h="454162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4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0x40-7F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Tap parameters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4343632"/>
                  </a:ext>
                </a:extLst>
              </a:tr>
              <a:tr h="454162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0x80-83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pt-BR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X[n] input (r/w)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2067862"/>
                  </a:ext>
                </a:extLst>
              </a:tr>
              <a:tr h="454162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0x84-87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Y[n] output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0621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892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6558195" cy="400110"/>
            <a:chOff x="568442" y="319364"/>
            <a:chExt cx="6558195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6460679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Configuration Register Address Map - Matrix Multiplication 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29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E3E28F4B-E591-4B65-B4C9-E687C7D728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342015"/>
              </p:ext>
            </p:extLst>
          </p:nvPr>
        </p:nvGraphicFramePr>
        <p:xfrm>
          <a:off x="2192112" y="1757332"/>
          <a:ext cx="7807775" cy="3343336"/>
        </p:xfrm>
        <a:graphic>
          <a:graphicData uri="http://schemas.openxmlformats.org/drawingml/2006/table">
            <a:tbl>
              <a:tblPr firstRow="1" firstCol="1" bandRow="1"/>
              <a:tblGrid>
                <a:gridCol w="1763581">
                  <a:extLst>
                    <a:ext uri="{9D8B030D-6E8A-4147-A177-3AD203B41FA5}">
                      <a16:colId xmlns:a16="http://schemas.microsoft.com/office/drawing/2014/main" val="3496151973"/>
                    </a:ext>
                  </a:extLst>
                </a:gridCol>
                <a:gridCol w="2519401">
                  <a:extLst>
                    <a:ext uri="{9D8B030D-6E8A-4147-A177-3AD203B41FA5}">
                      <a16:colId xmlns:a16="http://schemas.microsoft.com/office/drawing/2014/main" val="880405108"/>
                    </a:ext>
                  </a:extLst>
                </a:gridCol>
                <a:gridCol w="3524793">
                  <a:extLst>
                    <a:ext uri="{9D8B030D-6E8A-4147-A177-3AD203B41FA5}">
                      <a16:colId xmlns:a16="http://schemas.microsoft.com/office/drawing/2014/main" val="3878580922"/>
                    </a:ext>
                  </a:extLst>
                </a:gridCol>
              </a:tblGrid>
              <a:tr h="454162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Matrix Multiplication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alt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alt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6498584"/>
                  </a:ext>
                </a:extLst>
              </a:tr>
              <a:tr h="396170">
                <a:tc rowSpan="5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0x00</a:t>
                      </a:r>
                      <a:endParaRPr lang="zh-TW" alt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[0]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ap_start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(r/w)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8593863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[1]</a:t>
                      </a:r>
                    </a:p>
                  </a:txBody>
                  <a:tcPr marL="68580" marR="6858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ap_done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1158732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[2]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ap_idle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8876700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[3]</a:t>
                      </a:r>
                    </a:p>
                  </a:txBody>
                  <a:tcPr marL="68580" marR="6858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X[n]_ready to accept input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6404557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[4]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Y[n] is ready to read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473737"/>
                  </a:ext>
                </a:extLst>
              </a:tr>
              <a:tr h="454162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0x80-83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pt-BR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X[n] input (r/w)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2067862"/>
                  </a:ext>
                </a:extLst>
              </a:tr>
              <a:tr h="454162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0x84-87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Y[n] output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0621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42263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5432887" cy="400110"/>
            <a:chOff x="568442" y="319364"/>
            <a:chExt cx="5432887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5335371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Configuration Register Address Map – Quick Sort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0FAEE7D-A718-40EB-B18E-3A9AC23B3E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697168"/>
              </p:ext>
            </p:extLst>
          </p:nvPr>
        </p:nvGraphicFramePr>
        <p:xfrm>
          <a:off x="2192112" y="1757332"/>
          <a:ext cx="7807775" cy="3343336"/>
        </p:xfrm>
        <a:graphic>
          <a:graphicData uri="http://schemas.openxmlformats.org/drawingml/2006/table">
            <a:tbl>
              <a:tblPr firstRow="1" firstCol="1" bandRow="1"/>
              <a:tblGrid>
                <a:gridCol w="1763581">
                  <a:extLst>
                    <a:ext uri="{9D8B030D-6E8A-4147-A177-3AD203B41FA5}">
                      <a16:colId xmlns:a16="http://schemas.microsoft.com/office/drawing/2014/main" val="3496151973"/>
                    </a:ext>
                  </a:extLst>
                </a:gridCol>
                <a:gridCol w="2519401">
                  <a:extLst>
                    <a:ext uri="{9D8B030D-6E8A-4147-A177-3AD203B41FA5}">
                      <a16:colId xmlns:a16="http://schemas.microsoft.com/office/drawing/2014/main" val="880405108"/>
                    </a:ext>
                  </a:extLst>
                </a:gridCol>
                <a:gridCol w="3524793">
                  <a:extLst>
                    <a:ext uri="{9D8B030D-6E8A-4147-A177-3AD203B41FA5}">
                      <a16:colId xmlns:a16="http://schemas.microsoft.com/office/drawing/2014/main" val="3878580922"/>
                    </a:ext>
                  </a:extLst>
                </a:gridCol>
              </a:tblGrid>
              <a:tr h="454162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Quick Sort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alt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alt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6498584"/>
                  </a:ext>
                </a:extLst>
              </a:tr>
              <a:tr h="396170">
                <a:tc rowSpan="5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0x00</a:t>
                      </a:r>
                      <a:endParaRPr lang="zh-TW" alt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[0]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ap_start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(r/w)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8593863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[1]</a:t>
                      </a:r>
                    </a:p>
                  </a:txBody>
                  <a:tcPr marL="68580" marR="6858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ap_done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1158732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[2]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ap_idle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8876700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[3]</a:t>
                      </a:r>
                    </a:p>
                  </a:txBody>
                  <a:tcPr marL="68580" marR="6858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X[n]_ready to accept input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6404557"/>
                  </a:ext>
                </a:extLst>
              </a:tr>
              <a:tr h="39617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[4]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Y[n] is ready to read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473737"/>
                  </a:ext>
                </a:extLst>
              </a:tr>
              <a:tr h="454162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0x80-83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pt-BR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X[n] input (r/w)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2067862"/>
                  </a:ext>
                </a:extLst>
              </a:tr>
              <a:tr h="454162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0x84-87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Y[n] output (</a:t>
                      </a:r>
                      <a:r>
                        <a:rPr lang="en-US" altLang="zh-TW" sz="14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ro</a:t>
                      </a:r>
                      <a:r>
                        <a:rPr lang="en-US" alt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endParaRPr lang="zh-TW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0621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58063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833889" cy="400110"/>
            <a:chOff x="568442" y="319364"/>
            <a:chExt cx="1833889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736373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Compare - FIR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390B0A1-1B8A-470F-9381-79E461018803}"/>
              </a:ext>
            </a:extLst>
          </p:cNvPr>
          <p:cNvSpPr/>
          <p:nvPr/>
        </p:nvSpPr>
        <p:spPr>
          <a:xfrm>
            <a:off x="6524241" y="2189665"/>
            <a:ext cx="5038532" cy="276043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8DA2E34-126B-4B8A-9D79-07E5E231FFF0}"/>
              </a:ext>
            </a:extLst>
          </p:cNvPr>
          <p:cNvSpPr/>
          <p:nvPr/>
        </p:nvSpPr>
        <p:spPr>
          <a:xfrm>
            <a:off x="6524242" y="2205475"/>
            <a:ext cx="5038531" cy="658751"/>
          </a:xfrm>
          <a:prstGeom prst="rect">
            <a:avLst/>
          </a:prstGeom>
          <a:solidFill>
            <a:srgbClr val="300924"/>
          </a:solidFill>
          <a:ln>
            <a:solidFill>
              <a:srgbClr val="300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ABBDB8E-FEF5-44BF-92F4-28D4B0D4D7F9}"/>
              </a:ext>
            </a:extLst>
          </p:cNvPr>
          <p:cNvSpPr/>
          <p:nvPr/>
        </p:nvSpPr>
        <p:spPr>
          <a:xfrm>
            <a:off x="1081889" y="2189666"/>
            <a:ext cx="5038532" cy="276043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FA216153-1000-48E1-BD1D-ACCB51E29A94}"/>
              </a:ext>
            </a:extLst>
          </p:cNvPr>
          <p:cNvSpPr txBox="1"/>
          <p:nvPr/>
        </p:nvSpPr>
        <p:spPr>
          <a:xfrm>
            <a:off x="1441155" y="3018991"/>
            <a:ext cx="4320000" cy="1287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Use CPU to perform FIR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Per operation use 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302250/11 = 27477.3 Cycles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29E79F4-8EE1-4B86-8B2B-DAECE62DA401}"/>
              </a:ext>
            </a:extLst>
          </p:cNvPr>
          <p:cNvSpPr txBox="1"/>
          <p:nvPr/>
        </p:nvSpPr>
        <p:spPr>
          <a:xfrm>
            <a:off x="6796520" y="3018991"/>
            <a:ext cx="4320000" cy="1287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Use user hardware to perform FIR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Per operation use 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8511/64 = 133.0 Cycles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701794A-76D1-4509-8DC4-C7F18F1ED402}"/>
              </a:ext>
            </a:extLst>
          </p:cNvPr>
          <p:cNvSpPr/>
          <p:nvPr/>
        </p:nvSpPr>
        <p:spPr>
          <a:xfrm>
            <a:off x="1081888" y="2205475"/>
            <a:ext cx="5038531" cy="658751"/>
          </a:xfrm>
          <a:prstGeom prst="rect">
            <a:avLst/>
          </a:prstGeom>
          <a:solidFill>
            <a:srgbClr val="300924"/>
          </a:solidFill>
          <a:ln>
            <a:solidFill>
              <a:srgbClr val="300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9" name="圖片 28">
            <a:extLst>
              <a:ext uri="{FF2B5EF4-FFF2-40B4-BE49-F238E27FC236}">
                <a16:creationId xmlns:a16="http://schemas.microsoft.com/office/drawing/2014/main" id="{12A6D887-5259-43DF-9579-AC56B6EBE7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" t="91728" r="53899"/>
          <a:stretch/>
        </p:blipFill>
        <p:spPr>
          <a:xfrm>
            <a:off x="1277658" y="2405749"/>
            <a:ext cx="4641662" cy="258201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B5472493-E5EB-456E-9CE2-D7C1FA9E47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8650"/>
          <a:stretch/>
        </p:blipFill>
        <p:spPr>
          <a:xfrm>
            <a:off x="6703507" y="2375796"/>
            <a:ext cx="4680000" cy="26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4638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889994" cy="400110"/>
            <a:chOff x="568442" y="319364"/>
            <a:chExt cx="1889994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792478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Compare - MM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32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C2DF86C-95D8-4E2A-9191-FA2B2601C327}"/>
              </a:ext>
            </a:extLst>
          </p:cNvPr>
          <p:cNvSpPr/>
          <p:nvPr/>
        </p:nvSpPr>
        <p:spPr>
          <a:xfrm>
            <a:off x="6524241" y="2189665"/>
            <a:ext cx="5038532" cy="276043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825C61E-46E6-4D2E-AF93-69558EEFF32F}"/>
              </a:ext>
            </a:extLst>
          </p:cNvPr>
          <p:cNvSpPr/>
          <p:nvPr/>
        </p:nvSpPr>
        <p:spPr>
          <a:xfrm>
            <a:off x="6524242" y="2205475"/>
            <a:ext cx="5038531" cy="658751"/>
          </a:xfrm>
          <a:prstGeom prst="rect">
            <a:avLst/>
          </a:prstGeom>
          <a:solidFill>
            <a:srgbClr val="300924"/>
          </a:solidFill>
          <a:ln>
            <a:solidFill>
              <a:srgbClr val="300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37E2523-E1E6-4886-94EC-11886D6C8E69}"/>
              </a:ext>
            </a:extLst>
          </p:cNvPr>
          <p:cNvSpPr/>
          <p:nvPr/>
        </p:nvSpPr>
        <p:spPr>
          <a:xfrm>
            <a:off x="1081889" y="2189666"/>
            <a:ext cx="5038532" cy="276043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1260ED8-0CFB-4F16-BAB4-D5923048D05F}"/>
              </a:ext>
            </a:extLst>
          </p:cNvPr>
          <p:cNvSpPr/>
          <p:nvPr/>
        </p:nvSpPr>
        <p:spPr>
          <a:xfrm>
            <a:off x="1081889" y="2205476"/>
            <a:ext cx="5038531" cy="658751"/>
          </a:xfrm>
          <a:prstGeom prst="rect">
            <a:avLst/>
          </a:prstGeom>
          <a:solidFill>
            <a:srgbClr val="300924"/>
          </a:solidFill>
          <a:ln>
            <a:solidFill>
              <a:srgbClr val="300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F9AE0D3-AF03-4359-8591-FDB742A27F51}"/>
              </a:ext>
            </a:extLst>
          </p:cNvPr>
          <p:cNvSpPr txBox="1"/>
          <p:nvPr/>
        </p:nvSpPr>
        <p:spPr>
          <a:xfrm>
            <a:off x="1441155" y="3018991"/>
            <a:ext cx="4320000" cy="1287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Use CPU to perform MM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Per operation use 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147652/16 = 9228.25Cycles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8010E147-FEA5-4C5F-8C2B-DF1998D5396E}"/>
              </a:ext>
            </a:extLst>
          </p:cNvPr>
          <p:cNvSpPr txBox="1"/>
          <p:nvPr/>
        </p:nvSpPr>
        <p:spPr>
          <a:xfrm>
            <a:off x="6796520" y="3018991"/>
            <a:ext cx="4320000" cy="1287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Use user hardware to perform MM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Per operation use 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937/16 = 58.6 Cycles</a:t>
            </a: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842D86D9-977F-471F-9DDC-1DFB9E3877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1" t="58027" r="53636" b="33220"/>
          <a:stretch/>
        </p:blipFill>
        <p:spPr>
          <a:xfrm>
            <a:off x="1261154" y="2397342"/>
            <a:ext cx="4680000" cy="275016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9DF95203-374D-42F4-BEEF-7E4257757D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8795"/>
          <a:stretch/>
        </p:blipFill>
        <p:spPr>
          <a:xfrm>
            <a:off x="6703507" y="2394099"/>
            <a:ext cx="4680000" cy="28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622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763357" cy="400110"/>
            <a:chOff x="568442" y="319364"/>
            <a:chExt cx="1763357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665841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Compare - QS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33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0C9C9A-27DE-4BB2-9F2A-B65DE449E6AF}"/>
              </a:ext>
            </a:extLst>
          </p:cNvPr>
          <p:cNvSpPr/>
          <p:nvPr/>
        </p:nvSpPr>
        <p:spPr>
          <a:xfrm>
            <a:off x="6524239" y="2189665"/>
            <a:ext cx="5038532" cy="276043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C201301-1E99-468A-A7B4-D38367CDEAFE}"/>
              </a:ext>
            </a:extLst>
          </p:cNvPr>
          <p:cNvSpPr/>
          <p:nvPr/>
        </p:nvSpPr>
        <p:spPr>
          <a:xfrm>
            <a:off x="6524239" y="2189665"/>
            <a:ext cx="5038531" cy="658751"/>
          </a:xfrm>
          <a:prstGeom prst="rect">
            <a:avLst/>
          </a:prstGeom>
          <a:solidFill>
            <a:srgbClr val="300924"/>
          </a:solidFill>
          <a:ln>
            <a:solidFill>
              <a:srgbClr val="300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52C542E-5248-4A96-A8E4-522E3354B5FA}"/>
              </a:ext>
            </a:extLst>
          </p:cNvPr>
          <p:cNvSpPr/>
          <p:nvPr/>
        </p:nvSpPr>
        <p:spPr>
          <a:xfrm>
            <a:off x="1081889" y="2189666"/>
            <a:ext cx="5038532" cy="276043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E838801-E867-4849-8285-1BB7F318BAA2}"/>
              </a:ext>
            </a:extLst>
          </p:cNvPr>
          <p:cNvSpPr/>
          <p:nvPr/>
        </p:nvSpPr>
        <p:spPr>
          <a:xfrm>
            <a:off x="1081888" y="2205475"/>
            <a:ext cx="5038531" cy="658751"/>
          </a:xfrm>
          <a:prstGeom prst="rect">
            <a:avLst/>
          </a:prstGeom>
          <a:solidFill>
            <a:srgbClr val="300924"/>
          </a:solidFill>
          <a:ln>
            <a:solidFill>
              <a:srgbClr val="300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B9E641FF-0169-4C0B-9A5E-8CDC9D07BE0C}"/>
              </a:ext>
            </a:extLst>
          </p:cNvPr>
          <p:cNvSpPr txBox="1"/>
          <p:nvPr/>
        </p:nvSpPr>
        <p:spPr>
          <a:xfrm>
            <a:off x="1441155" y="3018991"/>
            <a:ext cx="4320000" cy="1287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Use CPU to perform QS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Per operation use 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51912 Cycles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8A0337B0-7E72-437B-AD93-99DAB0407D75}"/>
              </a:ext>
            </a:extLst>
          </p:cNvPr>
          <p:cNvSpPr txBox="1"/>
          <p:nvPr/>
        </p:nvSpPr>
        <p:spPr>
          <a:xfrm>
            <a:off x="6796520" y="3018991"/>
            <a:ext cx="4320000" cy="1287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Use user hardware to perform QS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Per operation use 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2433 Cycles</a:t>
            </a: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CA49B7AD-8182-47F8-AEDD-C4366ADF45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7" t="74433" r="53373" b="16977"/>
          <a:stretch/>
        </p:blipFill>
        <p:spPr>
          <a:xfrm>
            <a:off x="1277658" y="2400178"/>
            <a:ext cx="4680000" cy="269344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A6D900F0-DE4E-4317-8725-AAB848C95C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6" t="8882" b="48216"/>
          <a:stretch/>
        </p:blipFill>
        <p:spPr>
          <a:xfrm>
            <a:off x="6703504" y="2400178"/>
            <a:ext cx="4680000" cy="23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7105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4728912" cy="400110"/>
            <a:chOff x="568442" y="319364"/>
            <a:chExt cx="4728912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4631396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Compare – BRAM with Prefetch controller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34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3CE1A24-F14C-4ABD-8DB0-F4EA8FAD54B3}"/>
              </a:ext>
            </a:extLst>
          </p:cNvPr>
          <p:cNvSpPr/>
          <p:nvPr/>
        </p:nvSpPr>
        <p:spPr>
          <a:xfrm>
            <a:off x="6524241" y="2189665"/>
            <a:ext cx="5038532" cy="37581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B20B85B-AC53-419E-AC56-BA90F4C4BF26}"/>
              </a:ext>
            </a:extLst>
          </p:cNvPr>
          <p:cNvSpPr/>
          <p:nvPr/>
        </p:nvSpPr>
        <p:spPr>
          <a:xfrm>
            <a:off x="6524239" y="2189665"/>
            <a:ext cx="5038531" cy="1108176"/>
          </a:xfrm>
          <a:prstGeom prst="rect">
            <a:avLst/>
          </a:prstGeom>
          <a:solidFill>
            <a:srgbClr val="300924"/>
          </a:solidFill>
          <a:ln>
            <a:solidFill>
              <a:srgbClr val="300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52E4635-CE0B-4C91-88CB-ADDF708A0688}"/>
              </a:ext>
            </a:extLst>
          </p:cNvPr>
          <p:cNvSpPr/>
          <p:nvPr/>
        </p:nvSpPr>
        <p:spPr>
          <a:xfrm>
            <a:off x="1081889" y="2189666"/>
            <a:ext cx="5038532" cy="37581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AD7A3DE-1D52-4892-8E8F-39D9CE306D7B}"/>
              </a:ext>
            </a:extLst>
          </p:cNvPr>
          <p:cNvSpPr/>
          <p:nvPr/>
        </p:nvSpPr>
        <p:spPr>
          <a:xfrm>
            <a:off x="1081888" y="2205475"/>
            <a:ext cx="5038531" cy="1108176"/>
          </a:xfrm>
          <a:prstGeom prst="rect">
            <a:avLst/>
          </a:prstGeom>
          <a:solidFill>
            <a:srgbClr val="300924"/>
          </a:solidFill>
          <a:ln>
            <a:solidFill>
              <a:srgbClr val="300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3A08E229-3592-41F4-A751-327789264ADC}"/>
              </a:ext>
            </a:extLst>
          </p:cNvPr>
          <p:cNvGrpSpPr/>
          <p:nvPr/>
        </p:nvGrpSpPr>
        <p:grpSpPr>
          <a:xfrm>
            <a:off x="1861479" y="2257828"/>
            <a:ext cx="3240000" cy="1003469"/>
            <a:chOff x="7873950" y="459517"/>
            <a:chExt cx="3175894" cy="1003469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D88C01DE-45AC-4B29-BD4F-804C22C16D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5" t="5509" r="-1" b="6781"/>
            <a:stretch/>
          </p:blipFill>
          <p:spPr>
            <a:xfrm>
              <a:off x="7873950" y="459517"/>
              <a:ext cx="3163879" cy="325868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B2A18785-0977-4652-9EEE-78E98689E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73951" y="784993"/>
              <a:ext cx="3162741" cy="371527"/>
            </a:xfrm>
            <a:prstGeom prst="rect">
              <a:avLst/>
            </a:prstGeom>
          </p:spPr>
        </p:pic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480B0B08-D0B0-412F-B3E5-2ABB658DF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77576" y="1110512"/>
              <a:ext cx="3172268" cy="352474"/>
            </a:xfrm>
            <a:prstGeom prst="rect">
              <a:avLst/>
            </a:prstGeom>
          </p:spPr>
        </p:pic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FF0E214A-0773-451F-93DE-55065C978B01}"/>
              </a:ext>
            </a:extLst>
          </p:cNvPr>
          <p:cNvGrpSpPr/>
          <p:nvPr/>
        </p:nvGrpSpPr>
        <p:grpSpPr>
          <a:xfrm>
            <a:off x="7342097" y="2218308"/>
            <a:ext cx="3543796" cy="1034512"/>
            <a:chOff x="7595807" y="796954"/>
            <a:chExt cx="3543796" cy="1034512"/>
          </a:xfrm>
        </p:grpSpPr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9569D0B7-A7CA-4F8D-B0ED-9EE84D46FD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9875"/>
            <a:stretch/>
          </p:blipFill>
          <p:spPr>
            <a:xfrm>
              <a:off x="7595808" y="796954"/>
              <a:ext cx="3543795" cy="709871"/>
            </a:xfrm>
            <a:prstGeom prst="rect">
              <a:avLst/>
            </a:prstGeom>
          </p:spPr>
        </p:pic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BFCBD736-E8D8-4658-86E0-0C2111EE93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8795" b="25633"/>
            <a:stretch/>
          </p:blipFill>
          <p:spPr>
            <a:xfrm>
              <a:off x="7595807" y="1669053"/>
              <a:ext cx="3543795" cy="162413"/>
            </a:xfrm>
            <a:prstGeom prst="rect">
              <a:avLst/>
            </a:prstGeom>
          </p:spPr>
        </p:pic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FC695468-9DF1-493D-8863-AF7A07BF8D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58991" b="21336"/>
            <a:stretch/>
          </p:blipFill>
          <p:spPr>
            <a:xfrm>
              <a:off x="7595807" y="1498180"/>
              <a:ext cx="3543795" cy="174293"/>
            </a:xfrm>
            <a:prstGeom prst="rect">
              <a:avLst/>
            </a:prstGeom>
          </p:spPr>
        </p:pic>
      </p:grp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EC3271F1-9125-49C2-A944-D5BF10D6D9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049033"/>
              </p:ext>
            </p:extLst>
          </p:nvPr>
        </p:nvGraphicFramePr>
        <p:xfrm>
          <a:off x="1365632" y="3749664"/>
          <a:ext cx="4471042" cy="1634127"/>
        </p:xfrm>
        <a:graphic>
          <a:graphicData uri="http://schemas.openxmlformats.org/drawingml/2006/table">
            <a:tbl>
              <a:tblPr firstRow="1" firstCol="1" bandRow="1"/>
              <a:tblGrid>
                <a:gridCol w="2579494">
                  <a:extLst>
                    <a:ext uri="{9D8B030D-6E8A-4147-A177-3AD203B41FA5}">
                      <a16:colId xmlns:a16="http://schemas.microsoft.com/office/drawing/2014/main" val="1860776732"/>
                    </a:ext>
                  </a:extLst>
                </a:gridCol>
                <a:gridCol w="1891548">
                  <a:extLst>
                    <a:ext uri="{9D8B030D-6E8A-4147-A177-3AD203B41FA5}">
                      <a16:colId xmlns:a16="http://schemas.microsoft.com/office/drawing/2014/main" val="129680164"/>
                    </a:ext>
                  </a:extLst>
                </a:gridCol>
              </a:tblGrid>
              <a:tr h="382149"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no Prefetch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153446"/>
                  </a:ext>
                </a:extLst>
              </a:tr>
              <a:tr h="3821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Matrix Multiplication Base Address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2433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4363435"/>
                  </a:ext>
                </a:extLst>
              </a:tr>
              <a:tr h="38214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Quick Sort Base Address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937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5345881"/>
                  </a:ext>
                </a:extLst>
              </a:tr>
              <a:tr h="38214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UART Base Address 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8511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4467686"/>
                  </a:ext>
                </a:extLst>
              </a:tr>
            </a:tbl>
          </a:graphicData>
        </a:graphic>
      </p:graphicFrame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94B7A383-CAA1-4D6C-905C-162B024041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127621"/>
              </p:ext>
            </p:extLst>
          </p:nvPr>
        </p:nvGraphicFramePr>
        <p:xfrm>
          <a:off x="6802953" y="3749664"/>
          <a:ext cx="4471042" cy="1634127"/>
        </p:xfrm>
        <a:graphic>
          <a:graphicData uri="http://schemas.openxmlformats.org/drawingml/2006/table">
            <a:tbl>
              <a:tblPr firstRow="1" firstCol="1" bandRow="1"/>
              <a:tblGrid>
                <a:gridCol w="2579494">
                  <a:extLst>
                    <a:ext uri="{9D8B030D-6E8A-4147-A177-3AD203B41FA5}">
                      <a16:colId xmlns:a16="http://schemas.microsoft.com/office/drawing/2014/main" val="2647278960"/>
                    </a:ext>
                  </a:extLst>
                </a:gridCol>
                <a:gridCol w="1891548">
                  <a:extLst>
                    <a:ext uri="{9D8B030D-6E8A-4147-A177-3AD203B41FA5}">
                      <a16:colId xmlns:a16="http://schemas.microsoft.com/office/drawing/2014/main" val="2371719339"/>
                    </a:ext>
                  </a:extLst>
                </a:gridCol>
              </a:tblGrid>
              <a:tr h="382149"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Prefetch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3184216"/>
                  </a:ext>
                </a:extLst>
              </a:tr>
              <a:tr h="3821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Matrix Multiplication Base Address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679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3552491"/>
                  </a:ext>
                </a:extLst>
              </a:tr>
              <a:tr h="38214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Quick Sort Base Address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683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0483670"/>
                  </a:ext>
                </a:extLst>
              </a:tr>
              <a:tr h="38214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UART Base Address 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7377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9170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71354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" y="-702009"/>
            <a:ext cx="5766460" cy="870408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15254" y="2942149"/>
            <a:ext cx="7937513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其他作品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425059" y="2400956"/>
            <a:ext cx="1915291" cy="1797269"/>
            <a:chOff x="4007069" y="1623847"/>
            <a:chExt cx="1797269" cy="1797269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007069" y="1623847"/>
              <a:ext cx="1797269" cy="1797269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4202454" y="1968483"/>
              <a:ext cx="1506709" cy="110799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600" dirty="0">
                  <a:solidFill>
                    <a:schemeClr val="bg1"/>
                  </a:solidFill>
                  <a:latin typeface="汉仪丫丫体简" panose="02010604000101010101" pitchFamily="2" charset="-122"/>
                  <a:ea typeface="汉仪丫丫体简" panose="02010604000101010101" pitchFamily="2" charset="-122"/>
                </a:rPr>
                <a:t>04</a:t>
              </a:r>
              <a:endParaRPr lang="zh-CN" altLang="en-US" sz="540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96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46000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4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1327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308104" cy="400110"/>
            <a:chOff x="568442" y="319364"/>
            <a:chExt cx="1308104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210588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個人簡介</a:t>
              </a:r>
              <a:endParaRPr lang="zh-CN" altLang="en-US" sz="20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0BC817D-F32B-FCDB-EF91-70C4C3776966}"/>
              </a:ext>
            </a:extLst>
          </p:cNvPr>
          <p:cNvSpPr txBox="1"/>
          <p:nvPr/>
        </p:nvSpPr>
        <p:spPr>
          <a:xfrm>
            <a:off x="3678745" y="871472"/>
            <a:ext cx="8208455" cy="465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姓        名：蘇柏丞</a:t>
            </a:r>
            <a:endParaRPr lang="en-US" altLang="zh-TW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生        日：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2001/07/13</a:t>
            </a:r>
          </a:p>
          <a:p>
            <a:pPr>
              <a:lnSpc>
                <a:spcPct val="150000"/>
              </a:lnSpc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信        箱：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hlinkClick r:id="rId3"/>
              </a:rPr>
              <a:t>fossum2523@gmail.com</a:t>
            </a:r>
            <a:endParaRPr lang="en-US" altLang="zh-TW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電        話：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0981-933-963</a:t>
            </a:r>
          </a:p>
          <a:p>
            <a:pPr>
              <a:lnSpc>
                <a:spcPct val="150000"/>
              </a:lnSpc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學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  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歷：臺灣科技大學電子工程學系</a:t>
            </a:r>
            <a:endParaRPr lang="en-US" altLang="zh-TW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指導教授：林銘波教授</a:t>
            </a:r>
            <a:endParaRPr lang="en-US" altLang="zh-TW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實  驗  室：數位積體電路實驗室</a:t>
            </a:r>
          </a:p>
          <a:p>
            <a:pPr>
              <a:lnSpc>
                <a:spcPct val="150000"/>
              </a:lnSpc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相關課程：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FPGA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系統設計實務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(A+)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、超大型積體電路設計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(A+)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	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	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系統晶片設計實驗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(A+)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、數位積體電路分析與設計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修習中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endParaRPr lang="en-US" altLang="zh-TW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	     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高等計算機演算法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修習中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 高等數位訊號處理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修習中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57AE4E-87CE-4782-AAFD-D78B98D2BB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02" y="921652"/>
            <a:ext cx="2431742" cy="364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54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622840" cy="400110"/>
            <a:chOff x="568442" y="319364"/>
            <a:chExt cx="3622840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525324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16-bit RISC Implementation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46BE913-0AF9-4301-8BD1-A97D8CA78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9600" y="1012371"/>
            <a:ext cx="6152799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8780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622840" cy="400110"/>
            <a:chOff x="568442" y="319364"/>
            <a:chExt cx="3622840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525324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16-bit RISC Implementation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37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233CEF9F-9F2A-447F-9C1D-62A50DC97F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03"/>
          <a:stretch/>
        </p:blipFill>
        <p:spPr bwMode="auto">
          <a:xfrm>
            <a:off x="696000" y="1023591"/>
            <a:ext cx="10800000" cy="549786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176203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622840" cy="400110"/>
            <a:chOff x="568442" y="319364"/>
            <a:chExt cx="3622840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525324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16-bit RISC Implementation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38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F1C47A15-774D-492E-8BD0-76035516F1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094"/>
          <a:stretch/>
        </p:blipFill>
        <p:spPr>
          <a:xfrm>
            <a:off x="124145" y="1370656"/>
            <a:ext cx="9759271" cy="432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4E590744-D2E5-43B7-8897-9141578456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070" r="70360"/>
          <a:stretch/>
        </p:blipFill>
        <p:spPr>
          <a:xfrm>
            <a:off x="9883416" y="2529000"/>
            <a:ext cx="2308584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2932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-11176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038799" cy="400110"/>
            <a:chOff x="568442" y="319364"/>
            <a:chExt cx="1038799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941283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IC</a:t>
              </a:r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競賽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39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74763D6-FF2A-4675-8051-1D3043A270DA}"/>
              </a:ext>
            </a:extLst>
          </p:cNvPr>
          <p:cNvSpPr txBox="1"/>
          <p:nvPr/>
        </p:nvSpPr>
        <p:spPr>
          <a:xfrm>
            <a:off x="720897" y="894588"/>
            <a:ext cx="5178097" cy="45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實現流程：</a:t>
            </a:r>
            <a:endParaRPr lang="zh-TW" altLang="en-US" sz="1400" dirty="0">
              <a:solidFill>
                <a:srgbClr val="00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Python </a:t>
            </a:r>
            <a:r>
              <a:rPr lang="zh-TW" altLang="en-US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設計演算法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1400" b="0" i="0" dirty="0" err="1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Vivado</a:t>
            </a:r>
            <a:r>
              <a:rPr lang="en-US" altLang="zh-TW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實現演算法硬體架構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Design Compiler </a:t>
            </a:r>
            <a:r>
              <a:rPr lang="zh-TW" altLang="en-US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合成電路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VSC </a:t>
            </a:r>
            <a:r>
              <a:rPr lang="zh-TW" altLang="en-US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驗證電路功能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Verdi </a:t>
            </a:r>
            <a:r>
              <a:rPr lang="zh-TW" altLang="en-US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觀察波型與</a:t>
            </a:r>
            <a:r>
              <a:rPr lang="en-US" altLang="zh-TW" sz="14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Debug</a:t>
            </a:r>
          </a:p>
          <a:p>
            <a:pPr>
              <a:lnSpc>
                <a:spcPct val="150000"/>
              </a:lnSpc>
            </a:pPr>
            <a:endParaRPr lang="en-US" altLang="zh-TW" sz="14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14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IC Contest 2018-2023</a:t>
            </a:r>
            <a:r>
              <a:rPr lang="zh-TW" altLang="en-US" sz="14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的電路設計皆達到最高成績</a:t>
            </a:r>
            <a:endParaRPr lang="en-US" altLang="zh-TW" sz="14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14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Laser Treatment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14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Job Assignment Machine</a:t>
            </a:r>
            <a:endParaRPr lang="en-US" altLang="zh-TW" sz="14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14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Geofence</a:t>
            </a:r>
            <a:endParaRPr lang="en-US" altLang="zh-TW" sz="14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14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String Matching Engine</a:t>
            </a:r>
            <a:endParaRPr lang="en-US" altLang="zh-TW" sz="14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14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Image Convolutional Circuit Design</a:t>
            </a:r>
            <a:endParaRPr lang="en-US" altLang="zh-TW" sz="14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14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Huffman Coding</a:t>
            </a:r>
            <a:endParaRPr lang="en-US" altLang="zh-TW" sz="14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9947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1659081" y="-872837"/>
            <a:ext cx="8738755" cy="8603673"/>
            <a:chOff x="1659081" y="-872837"/>
            <a:chExt cx="8738755" cy="8603673"/>
          </a:xfrm>
        </p:grpSpPr>
        <p:sp>
          <p:nvSpPr>
            <p:cNvPr id="4" name="椭圆 3"/>
            <p:cNvSpPr/>
            <p:nvPr/>
          </p:nvSpPr>
          <p:spPr>
            <a:xfrm>
              <a:off x="2185669" y="-324131"/>
              <a:ext cx="7820660" cy="750626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1794163" y="-872837"/>
              <a:ext cx="8603673" cy="8603673"/>
            </a:xfrm>
            <a:prstGeom prst="ellipse">
              <a:avLst/>
            </a:prstGeom>
            <a:noFill/>
            <a:ln w="127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659081" y="1713219"/>
              <a:ext cx="578692" cy="1424836"/>
              <a:chOff x="1659081" y="1713219"/>
              <a:chExt cx="578692" cy="1424836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1659081" y="2207428"/>
                <a:ext cx="436418" cy="43641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1659081" y="2836170"/>
                <a:ext cx="301885" cy="3018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1935888" y="1713219"/>
                <a:ext cx="301885" cy="3018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9537137" y="4516762"/>
              <a:ext cx="839038" cy="1362308"/>
              <a:chOff x="9537137" y="4516762"/>
              <a:chExt cx="839038" cy="1362308"/>
            </a:xfrm>
          </p:grpSpPr>
          <p:sp>
            <p:nvSpPr>
              <p:cNvPr id="10" name="椭圆 9"/>
              <p:cNvSpPr/>
              <p:nvPr/>
            </p:nvSpPr>
            <p:spPr>
              <a:xfrm flipH="1">
                <a:off x="9724442" y="4979707"/>
                <a:ext cx="436418" cy="43641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 flipH="1">
                <a:off x="9537137" y="5577185"/>
                <a:ext cx="301885" cy="3018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flipH="1">
                <a:off x="10074290" y="4516762"/>
                <a:ext cx="301885" cy="3018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23" name="矩形 22"/>
          <p:cNvSpPr/>
          <p:nvPr/>
        </p:nvSpPr>
        <p:spPr>
          <a:xfrm>
            <a:off x="3885297" y="4005263"/>
            <a:ext cx="44214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Thank you for your attention.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88C59FE2-D937-410B-85AA-96AA917379D0}"/>
              </a:ext>
            </a:extLst>
          </p:cNvPr>
          <p:cNvSpPr txBox="1"/>
          <p:nvPr/>
        </p:nvSpPr>
        <p:spPr>
          <a:xfrm>
            <a:off x="1416048" y="2951651"/>
            <a:ext cx="9359900" cy="89255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TW" altLang="en-US" sz="52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感謝聆聽</a:t>
            </a:r>
            <a:endParaRPr lang="zh-CN" altLang="en-US" sz="5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4423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116548" cy="400110"/>
            <a:chOff x="568442" y="319364"/>
            <a:chExt cx="3116548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019032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教育性晶片下線經驗</a:t>
              </a:r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-FFT</a:t>
              </a:r>
              <a:endParaRPr lang="zh-CN" altLang="en-US" sz="20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09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表格 3">
                <a:extLst>
                  <a:ext uri="{FF2B5EF4-FFF2-40B4-BE49-F238E27FC236}">
                    <a16:creationId xmlns:a16="http://schemas.microsoft.com/office/drawing/2014/main" id="{582C0FE0-7993-4522-A74C-A7C91D367E9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17809838"/>
                  </p:ext>
                </p:extLst>
              </p:nvPr>
            </p:nvGraphicFramePr>
            <p:xfrm>
              <a:off x="2748000" y="2304526"/>
              <a:ext cx="6696000" cy="1152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20000">
                      <a:extLst>
                        <a:ext uri="{9D8B030D-6E8A-4147-A177-3AD203B41FA5}">
                          <a16:colId xmlns:a16="http://schemas.microsoft.com/office/drawing/2014/main" val="2090365968"/>
                        </a:ext>
                      </a:extLst>
                    </a:gridCol>
                    <a:gridCol w="1440000">
                      <a:extLst>
                        <a:ext uri="{9D8B030D-6E8A-4147-A177-3AD203B41FA5}">
                          <a16:colId xmlns:a16="http://schemas.microsoft.com/office/drawing/2014/main" val="3717068191"/>
                        </a:ext>
                      </a:extLst>
                    </a:gridCol>
                    <a:gridCol w="1080000">
                      <a:extLst>
                        <a:ext uri="{9D8B030D-6E8A-4147-A177-3AD203B41FA5}">
                          <a16:colId xmlns:a16="http://schemas.microsoft.com/office/drawing/2014/main" val="1175157336"/>
                        </a:ext>
                      </a:extLst>
                    </a:gridCol>
                    <a:gridCol w="1080000">
                      <a:extLst>
                        <a:ext uri="{9D8B030D-6E8A-4147-A177-3AD203B41FA5}">
                          <a16:colId xmlns:a16="http://schemas.microsoft.com/office/drawing/2014/main" val="1506179898"/>
                        </a:ext>
                      </a:extLst>
                    </a:gridCol>
                    <a:gridCol w="1080000">
                      <a:extLst>
                        <a:ext uri="{9D8B030D-6E8A-4147-A177-3AD203B41FA5}">
                          <a16:colId xmlns:a16="http://schemas.microsoft.com/office/drawing/2014/main" val="2192548674"/>
                        </a:ext>
                      </a:extLst>
                    </a:gridCol>
                    <a:gridCol w="1296000">
                      <a:extLst>
                        <a:ext uri="{9D8B030D-6E8A-4147-A177-3AD203B41FA5}">
                          <a16:colId xmlns:a16="http://schemas.microsoft.com/office/drawing/2014/main" val="2799278061"/>
                        </a:ext>
                      </a:extLst>
                    </a:gridCol>
                  </a:tblGrid>
                  <a:tr h="288000">
                    <a:tc gridSpan="6"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b="1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硬體規格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 dirty="0"/>
                        </a:p>
                      </a:txBody>
                      <a:tcPr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 dirty="0"/>
                        </a:p>
                      </a:txBody>
                      <a:tcPr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 dirty="0"/>
                        </a:p>
                      </a:txBody>
                      <a:tcPr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567469591"/>
                      </a:ext>
                    </a:extLst>
                  </a:tr>
                  <a:tr h="288000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項目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時脈頻率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腳位數量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面積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789197043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algn="ctr"/>
                          <a:endParaRPr lang="zh-TW" altLang="en-US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/>
                          <a:endParaRPr lang="zh-TW" altLang="en-US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電源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輸入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輸出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/>
                          <a:endParaRPr lang="zh-TW" altLang="en-US" sz="12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013559"/>
                      </a:ext>
                    </a:extLst>
                  </a:tr>
                  <a:tr h="288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規格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50MHz</a:t>
                          </a:r>
                          <a:endParaRPr lang="zh-TW" altLang="en-US" sz="1200" dirty="0"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zh-TW" altLang="en-US" sz="1200" dirty="0"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14</a:t>
                          </a:r>
                          <a:endParaRPr lang="zh-TW" altLang="en-US" sz="1200" dirty="0"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zh-TW" altLang="en-US" sz="1200" dirty="0"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0.429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TW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1200" b="0" i="1" smtClean="0">
                                      <a:latin typeface="Cambria Math" panose="02040503050406030204" pitchFamily="18" charset="0"/>
                                    </a:rPr>
                                    <m:t>𝑚𝑚</m:t>
                                  </m:r>
                                </m:e>
                                <m:sup>
                                  <m:r>
                                    <a:rPr lang="en-US" altLang="zh-TW" sz="12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endParaRPr lang="zh-TW" altLang="en-US" sz="1200" dirty="0"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748428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表格 3">
                <a:extLst>
                  <a:ext uri="{FF2B5EF4-FFF2-40B4-BE49-F238E27FC236}">
                    <a16:creationId xmlns:a16="http://schemas.microsoft.com/office/drawing/2014/main" id="{582C0FE0-7993-4522-A74C-A7C91D367E9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17809838"/>
                  </p:ext>
                </p:extLst>
              </p:nvPr>
            </p:nvGraphicFramePr>
            <p:xfrm>
              <a:off x="2748000" y="2304526"/>
              <a:ext cx="6696000" cy="1152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20000">
                      <a:extLst>
                        <a:ext uri="{9D8B030D-6E8A-4147-A177-3AD203B41FA5}">
                          <a16:colId xmlns:a16="http://schemas.microsoft.com/office/drawing/2014/main" val="2090365968"/>
                        </a:ext>
                      </a:extLst>
                    </a:gridCol>
                    <a:gridCol w="1440000">
                      <a:extLst>
                        <a:ext uri="{9D8B030D-6E8A-4147-A177-3AD203B41FA5}">
                          <a16:colId xmlns:a16="http://schemas.microsoft.com/office/drawing/2014/main" val="3717068191"/>
                        </a:ext>
                      </a:extLst>
                    </a:gridCol>
                    <a:gridCol w="1080000">
                      <a:extLst>
                        <a:ext uri="{9D8B030D-6E8A-4147-A177-3AD203B41FA5}">
                          <a16:colId xmlns:a16="http://schemas.microsoft.com/office/drawing/2014/main" val="1175157336"/>
                        </a:ext>
                      </a:extLst>
                    </a:gridCol>
                    <a:gridCol w="1080000">
                      <a:extLst>
                        <a:ext uri="{9D8B030D-6E8A-4147-A177-3AD203B41FA5}">
                          <a16:colId xmlns:a16="http://schemas.microsoft.com/office/drawing/2014/main" val="1506179898"/>
                        </a:ext>
                      </a:extLst>
                    </a:gridCol>
                    <a:gridCol w="1080000">
                      <a:extLst>
                        <a:ext uri="{9D8B030D-6E8A-4147-A177-3AD203B41FA5}">
                          <a16:colId xmlns:a16="http://schemas.microsoft.com/office/drawing/2014/main" val="2192548674"/>
                        </a:ext>
                      </a:extLst>
                    </a:gridCol>
                    <a:gridCol w="1296000">
                      <a:extLst>
                        <a:ext uri="{9D8B030D-6E8A-4147-A177-3AD203B41FA5}">
                          <a16:colId xmlns:a16="http://schemas.microsoft.com/office/drawing/2014/main" val="2799278061"/>
                        </a:ext>
                      </a:extLst>
                    </a:gridCol>
                  </a:tblGrid>
                  <a:tr h="288000">
                    <a:tc gridSpan="6"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b="1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硬體規格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 dirty="0"/>
                        </a:p>
                      </a:txBody>
                      <a:tcPr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 dirty="0"/>
                        </a:p>
                      </a:txBody>
                      <a:tcPr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 dirty="0"/>
                        </a:p>
                      </a:txBody>
                      <a:tcPr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567469591"/>
                      </a:ext>
                    </a:extLst>
                  </a:tr>
                  <a:tr h="288000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項目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時脈頻率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腳位數量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面積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789197043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algn="ctr"/>
                          <a:endParaRPr lang="zh-TW" altLang="en-US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/>
                          <a:endParaRPr lang="zh-TW" altLang="en-US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電源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輸入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輸出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/>
                          <a:endParaRPr lang="zh-TW" altLang="en-US" sz="12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013559"/>
                      </a:ext>
                    </a:extLst>
                  </a:tr>
                  <a:tr h="288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規格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50MHz</a:t>
                          </a:r>
                          <a:endParaRPr lang="zh-TW" altLang="en-US" sz="1200" dirty="0"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zh-TW" altLang="en-US" sz="1200" dirty="0"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14</a:t>
                          </a:r>
                          <a:endParaRPr lang="zh-TW" altLang="en-US" sz="1200" dirty="0"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200" dirty="0">
                              <a:latin typeface="Times New Roman" panose="02020603050405020304" pitchFamily="18" charset="0"/>
                              <a:ea typeface="微軟正黑體" panose="020B0604030504040204" pitchFamily="34" charset="-120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zh-TW" altLang="en-US" sz="1200" dirty="0">
                            <a:latin typeface="Times New Roman" panose="02020603050405020304" pitchFamily="18" charset="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16432" t="-306383" r="-469" b="-1276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74842802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9E531751-225B-481A-82D5-0027AC4AB6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3304176"/>
              </p:ext>
            </p:extLst>
          </p:nvPr>
        </p:nvGraphicFramePr>
        <p:xfrm>
          <a:off x="151760" y="4006976"/>
          <a:ext cx="6356800" cy="172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05497627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110113594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792263228"/>
                    </a:ext>
                  </a:extLst>
                </a:gridCol>
                <a:gridCol w="1008000">
                  <a:extLst>
                    <a:ext uri="{9D8B030D-6E8A-4147-A177-3AD203B41FA5}">
                      <a16:colId xmlns:a16="http://schemas.microsoft.com/office/drawing/2014/main" val="139597200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949481173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41214299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31525498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93825257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01436244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845837363"/>
                    </a:ext>
                  </a:extLst>
                </a:gridCol>
              </a:tblGrid>
              <a:tr h="288000">
                <a:tc gridSpan="10"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軟體規格</a:t>
                      </a:r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輸入</a:t>
                      </a:r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)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00196"/>
                  </a:ext>
                </a:extLst>
              </a:tr>
              <a:tr h="288000">
                <a:tc rowSpan="3"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項目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clock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reset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資料選擇線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資料輸入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0209125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實部</a:t>
                      </a:r>
                      <a:endParaRPr lang="en-US" altLang="zh-TW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虛部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640219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符號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整數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小數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符號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整數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小數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7406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Bit(s)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4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8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8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264138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數量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8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8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3235334"/>
                  </a:ext>
                </a:extLst>
              </a:tr>
            </a:tbl>
          </a:graphicData>
        </a:graphic>
      </p:graphicFrame>
      <p:graphicFrame>
        <p:nvGraphicFramePr>
          <p:cNvPr id="13" name="表格 4">
            <a:extLst>
              <a:ext uri="{FF2B5EF4-FFF2-40B4-BE49-F238E27FC236}">
                <a16:creationId xmlns:a16="http://schemas.microsoft.com/office/drawing/2014/main" id="{E01672A5-4DDC-4F9D-B2A9-0221F8FBB4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2710236"/>
              </p:ext>
            </p:extLst>
          </p:nvPr>
        </p:nvGraphicFramePr>
        <p:xfrm>
          <a:off x="6678160" y="4005263"/>
          <a:ext cx="5348800" cy="172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05497627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110113594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79226322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949481173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41214299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31525498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93825257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01436244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845837363"/>
                    </a:ext>
                  </a:extLst>
                </a:gridCol>
              </a:tblGrid>
              <a:tr h="288000">
                <a:tc gridSpan="9"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軟體規格</a:t>
                      </a:r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輸出</a:t>
                      </a:r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)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00196"/>
                  </a:ext>
                </a:extLst>
              </a:tr>
              <a:tr h="288000">
                <a:tc rowSpan="3"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項目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Ready signal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Next signal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資料輸出</a:t>
                      </a:r>
                      <a:endParaRPr lang="en-US" altLang="zh-TW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0209125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實部</a:t>
                      </a:r>
                      <a:endParaRPr lang="en-US" altLang="zh-TW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虛部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640219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符號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整數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小數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符號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整數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小數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7406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Bit(s)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8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8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264138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數量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8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8</a:t>
                      </a:r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accent6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3235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18949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6"/>
              </a:solidFill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2024647" cy="400110"/>
            <a:chOff x="568442" y="319364"/>
            <a:chExt cx="2024647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927131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AES Algorithm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graphicFrame>
        <p:nvGraphicFramePr>
          <p:cNvPr id="52" name="表格 51">
            <a:extLst>
              <a:ext uri="{FF2B5EF4-FFF2-40B4-BE49-F238E27FC236}">
                <a16:creationId xmlns:a16="http://schemas.microsoft.com/office/drawing/2014/main" id="{F42D9BDA-8994-455B-92CC-599B0B68A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686128"/>
              </p:ext>
            </p:extLst>
          </p:nvPr>
        </p:nvGraphicFramePr>
        <p:xfrm>
          <a:off x="7795833" y="2836646"/>
          <a:ext cx="3780000" cy="2160000"/>
        </p:xfrm>
        <a:graphic>
          <a:graphicData uri="http://schemas.openxmlformats.org/drawingml/2006/table">
            <a:tbl>
              <a:tblPr firstRow="1" firstCol="1" bandRow="1"/>
              <a:tblGrid>
                <a:gridCol w="2340000">
                  <a:extLst>
                    <a:ext uri="{9D8B030D-6E8A-4147-A177-3AD203B41FA5}">
                      <a16:colId xmlns:a16="http://schemas.microsoft.com/office/drawing/2014/main" val="163346947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484967499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4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AES-128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247842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Key size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128 bits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26822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Plaintext block size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128 bits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886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Number of rounds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10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395856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Round key size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128 bits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57908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Number of expanded keys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44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8030472"/>
                  </a:ext>
                </a:extLst>
              </a:tr>
            </a:tbl>
          </a:graphicData>
        </a:graphic>
      </p:graphicFrame>
      <p:sp>
        <p:nvSpPr>
          <p:cNvPr id="53" name="文字方塊 52">
            <a:extLst>
              <a:ext uri="{FF2B5EF4-FFF2-40B4-BE49-F238E27FC236}">
                <a16:creationId xmlns:a16="http://schemas.microsoft.com/office/drawing/2014/main" id="{137098A5-E892-4BFC-80CE-2C371E474EF8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1" name="table">
            <a:extLst>
              <a:ext uri="{FF2B5EF4-FFF2-40B4-BE49-F238E27FC236}">
                <a16:creationId xmlns:a16="http://schemas.microsoft.com/office/drawing/2014/main" id="{C5052AEC-18D7-4A81-A488-EED7F6DB3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616" y="1185656"/>
            <a:ext cx="2082800" cy="217947"/>
          </a:xfrm>
          <a:prstGeom prst="rect">
            <a:avLst/>
          </a:prstGeom>
        </p:spPr>
      </p:pic>
      <p:grpSp>
        <p:nvGrpSpPr>
          <p:cNvPr id="172" name="群組 171">
            <a:extLst>
              <a:ext uri="{FF2B5EF4-FFF2-40B4-BE49-F238E27FC236}">
                <a16:creationId xmlns:a16="http://schemas.microsoft.com/office/drawing/2014/main" id="{3BC3EA1B-87D3-F049-926C-6B3E67604582}"/>
              </a:ext>
            </a:extLst>
          </p:cNvPr>
          <p:cNvGrpSpPr/>
          <p:nvPr/>
        </p:nvGrpSpPr>
        <p:grpSpPr>
          <a:xfrm>
            <a:off x="387914" y="929492"/>
            <a:ext cx="7428820" cy="5682316"/>
            <a:chOff x="1287236" y="978434"/>
            <a:chExt cx="7428820" cy="5682316"/>
          </a:xfrm>
        </p:grpSpPr>
        <p:sp>
          <p:nvSpPr>
            <p:cNvPr id="175" name="立方體 174">
              <a:extLst>
                <a:ext uri="{FF2B5EF4-FFF2-40B4-BE49-F238E27FC236}">
                  <a16:creationId xmlns:a16="http://schemas.microsoft.com/office/drawing/2014/main" id="{6F12EE5F-3377-C241-95F0-4BCAC6858B98}"/>
                </a:ext>
              </a:extLst>
            </p:cNvPr>
            <p:cNvSpPr/>
            <p:nvPr/>
          </p:nvSpPr>
          <p:spPr>
            <a:xfrm>
              <a:off x="2592278" y="1632423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TW" altLang="en-US"/>
            </a:p>
          </p:txBody>
        </p:sp>
        <p:cxnSp>
          <p:nvCxnSpPr>
            <p:cNvPr id="176" name="直線接點 175">
              <a:extLst>
                <a:ext uri="{FF2B5EF4-FFF2-40B4-BE49-F238E27FC236}">
                  <a16:creationId xmlns:a16="http://schemas.microsoft.com/office/drawing/2014/main" id="{E250B9D1-D5B7-B148-88DE-72CEFAA868E5}"/>
                </a:ext>
              </a:extLst>
            </p:cNvPr>
            <p:cNvCxnSpPr>
              <a:cxnSpLocks/>
            </p:cNvCxnSpPr>
            <p:nvPr/>
          </p:nvCxnSpPr>
          <p:spPr>
            <a:xfrm>
              <a:off x="2592278" y="1806291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7" name="直線接點 176">
              <a:extLst>
                <a:ext uri="{FF2B5EF4-FFF2-40B4-BE49-F238E27FC236}">
                  <a16:creationId xmlns:a16="http://schemas.microsoft.com/office/drawing/2014/main" id="{70A33B4C-6322-194A-A3DC-A0CF3A8AC06B}"/>
                </a:ext>
              </a:extLst>
            </p:cNvPr>
            <p:cNvCxnSpPr>
              <a:cxnSpLocks/>
            </p:cNvCxnSpPr>
            <p:nvPr/>
          </p:nvCxnSpPr>
          <p:spPr>
            <a:xfrm>
              <a:off x="2592278" y="1879341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8" name="直線接點 177">
              <a:extLst>
                <a:ext uri="{FF2B5EF4-FFF2-40B4-BE49-F238E27FC236}">
                  <a16:creationId xmlns:a16="http://schemas.microsoft.com/office/drawing/2014/main" id="{DC0B2DFA-2EBF-2547-9381-EF9B5A2F5983}"/>
                </a:ext>
              </a:extLst>
            </p:cNvPr>
            <p:cNvCxnSpPr>
              <a:cxnSpLocks/>
            </p:cNvCxnSpPr>
            <p:nvPr/>
          </p:nvCxnSpPr>
          <p:spPr>
            <a:xfrm>
              <a:off x="2592278" y="195239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9" name="直線接點 178">
              <a:extLst>
                <a:ext uri="{FF2B5EF4-FFF2-40B4-BE49-F238E27FC236}">
                  <a16:creationId xmlns:a16="http://schemas.microsoft.com/office/drawing/2014/main" id="{81CEB275-CB35-B248-9D7A-DC15233ED5C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665848" y="188027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0" name="直線接點 179">
              <a:extLst>
                <a:ext uri="{FF2B5EF4-FFF2-40B4-BE49-F238E27FC236}">
                  <a16:creationId xmlns:a16="http://schemas.microsoft.com/office/drawing/2014/main" id="{F9F65861-A063-CA40-A4C3-BEB433CC0DE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92626" y="188027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1" name="直線接點 180">
              <a:extLst>
                <a:ext uri="{FF2B5EF4-FFF2-40B4-BE49-F238E27FC236}">
                  <a16:creationId xmlns:a16="http://schemas.microsoft.com/office/drawing/2014/main" id="{2AD24F25-ECDF-2748-80BD-D9DBBD97772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19403" y="188027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2" name="直線接點 181">
              <a:extLst>
                <a:ext uri="{FF2B5EF4-FFF2-40B4-BE49-F238E27FC236}">
                  <a16:creationId xmlns:a16="http://schemas.microsoft.com/office/drawing/2014/main" id="{E384D360-A814-3C4E-BE8B-23BC1154D8FE}"/>
                </a:ext>
              </a:extLst>
            </p:cNvPr>
            <p:cNvCxnSpPr>
              <a:cxnSpLocks/>
              <a:stCxn id="175" idx="1"/>
              <a:endCxn id="175" idx="0"/>
            </p:cNvCxnSpPr>
            <p:nvPr/>
          </p:nvCxnSpPr>
          <p:spPr>
            <a:xfrm flipV="1">
              <a:off x="2740778" y="1632423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3" name="直線接點 182">
              <a:extLst>
                <a:ext uri="{FF2B5EF4-FFF2-40B4-BE49-F238E27FC236}">
                  <a16:creationId xmlns:a16="http://schemas.microsoft.com/office/drawing/2014/main" id="{BDFAAD0F-BAFE-1D40-9474-3D2D871043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5499" y="1637455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4" name="直線接點 183">
              <a:extLst>
                <a:ext uri="{FF2B5EF4-FFF2-40B4-BE49-F238E27FC236}">
                  <a16:creationId xmlns:a16="http://schemas.microsoft.com/office/drawing/2014/main" id="{CC3BE582-0770-4044-A986-980D1A7EE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4001" y="1632423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5" name="直線接點 184">
              <a:extLst>
                <a:ext uri="{FF2B5EF4-FFF2-40B4-BE49-F238E27FC236}">
                  <a16:creationId xmlns:a16="http://schemas.microsoft.com/office/drawing/2014/main" id="{7434B023-F8B8-5F42-ADBC-0288ED13CC9E}"/>
                </a:ext>
              </a:extLst>
            </p:cNvPr>
            <p:cNvCxnSpPr>
              <a:cxnSpLocks/>
              <a:stCxn id="175" idx="4"/>
              <a:endCxn id="175" idx="5"/>
            </p:cNvCxnSpPr>
            <p:nvPr/>
          </p:nvCxnSpPr>
          <p:spPr>
            <a:xfrm flipV="1">
              <a:off x="2889278" y="1780574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6" name="直線接點 185">
              <a:extLst>
                <a:ext uri="{FF2B5EF4-FFF2-40B4-BE49-F238E27FC236}">
                  <a16:creationId xmlns:a16="http://schemas.microsoft.com/office/drawing/2014/main" id="{D0D4BA41-672A-774A-9F9B-5EB3022AA8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7223" y="1710177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7" name="直線接點 186">
              <a:extLst>
                <a:ext uri="{FF2B5EF4-FFF2-40B4-BE49-F238E27FC236}">
                  <a16:creationId xmlns:a16="http://schemas.microsoft.com/office/drawing/2014/main" id="{FE9D1F7B-10A0-0543-B8CA-6DDE1CDC73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7223" y="1858327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8" name="圓角矩形 17">
              <a:extLst>
                <a:ext uri="{FF2B5EF4-FFF2-40B4-BE49-F238E27FC236}">
                  <a16:creationId xmlns:a16="http://schemas.microsoft.com/office/drawing/2014/main" id="{8D406627-F011-684B-BD75-ED5053B5CDE5}"/>
                </a:ext>
              </a:extLst>
            </p:cNvPr>
            <p:cNvSpPr/>
            <p:nvPr/>
          </p:nvSpPr>
          <p:spPr>
            <a:xfrm>
              <a:off x="2088677" y="2148061"/>
              <a:ext cx="1450644" cy="217940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9525">
              <a:solidFill>
                <a:schemeClr val="tx1"/>
              </a:solidFill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TW" sz="1000" dirty="0"/>
                <a:t>Initial transformation</a:t>
              </a:r>
              <a:endParaRPr kumimoji="1" lang="zh-TW" altLang="en-US" sz="1000" dirty="0"/>
            </a:p>
          </p:txBody>
        </p:sp>
        <p:sp>
          <p:nvSpPr>
            <p:cNvPr id="189" name="立方體 188">
              <a:extLst>
                <a:ext uri="{FF2B5EF4-FFF2-40B4-BE49-F238E27FC236}">
                  <a16:creationId xmlns:a16="http://schemas.microsoft.com/office/drawing/2014/main" id="{9B1AD58E-FE31-274A-98C0-F5F2ED1C8627}"/>
                </a:ext>
              </a:extLst>
            </p:cNvPr>
            <p:cNvSpPr/>
            <p:nvPr/>
          </p:nvSpPr>
          <p:spPr>
            <a:xfrm>
              <a:off x="2590223" y="2517144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TW" altLang="en-US"/>
            </a:p>
          </p:txBody>
        </p:sp>
        <p:cxnSp>
          <p:nvCxnSpPr>
            <p:cNvPr id="190" name="直線接點 189">
              <a:extLst>
                <a:ext uri="{FF2B5EF4-FFF2-40B4-BE49-F238E27FC236}">
                  <a16:creationId xmlns:a16="http://schemas.microsoft.com/office/drawing/2014/main" id="{8A113432-53E2-2746-ABD6-51DBB57278BE}"/>
                </a:ext>
              </a:extLst>
            </p:cNvPr>
            <p:cNvCxnSpPr>
              <a:cxnSpLocks/>
            </p:cNvCxnSpPr>
            <p:nvPr/>
          </p:nvCxnSpPr>
          <p:spPr>
            <a:xfrm>
              <a:off x="2590223" y="269101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1" name="直線接點 190">
              <a:extLst>
                <a:ext uri="{FF2B5EF4-FFF2-40B4-BE49-F238E27FC236}">
                  <a16:creationId xmlns:a16="http://schemas.microsoft.com/office/drawing/2014/main" id="{084797CD-9A80-9B42-BB8C-96392B004B7D}"/>
                </a:ext>
              </a:extLst>
            </p:cNvPr>
            <p:cNvCxnSpPr>
              <a:cxnSpLocks/>
            </p:cNvCxnSpPr>
            <p:nvPr/>
          </p:nvCxnSpPr>
          <p:spPr>
            <a:xfrm>
              <a:off x="2590223" y="276406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2" name="直線接點 191">
              <a:extLst>
                <a:ext uri="{FF2B5EF4-FFF2-40B4-BE49-F238E27FC236}">
                  <a16:creationId xmlns:a16="http://schemas.microsoft.com/office/drawing/2014/main" id="{A1821923-765E-B44D-9E47-DB9C439943FB}"/>
                </a:ext>
              </a:extLst>
            </p:cNvPr>
            <p:cNvCxnSpPr>
              <a:cxnSpLocks/>
            </p:cNvCxnSpPr>
            <p:nvPr/>
          </p:nvCxnSpPr>
          <p:spPr>
            <a:xfrm>
              <a:off x="2590223" y="2837113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3" name="直線接點 192">
              <a:extLst>
                <a:ext uri="{FF2B5EF4-FFF2-40B4-BE49-F238E27FC236}">
                  <a16:creationId xmlns:a16="http://schemas.microsoft.com/office/drawing/2014/main" id="{76F3A454-5355-9442-9763-A933FB27744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663793" y="276499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4" name="直線接點 193">
              <a:extLst>
                <a:ext uri="{FF2B5EF4-FFF2-40B4-BE49-F238E27FC236}">
                  <a16:creationId xmlns:a16="http://schemas.microsoft.com/office/drawing/2014/main" id="{C1F37692-7EAE-E446-9190-18A0F5D291F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90571" y="276499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5" name="直線接點 194">
              <a:extLst>
                <a:ext uri="{FF2B5EF4-FFF2-40B4-BE49-F238E27FC236}">
                  <a16:creationId xmlns:a16="http://schemas.microsoft.com/office/drawing/2014/main" id="{382680D9-9C9F-8742-A5A9-5ABA8251F1C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17348" y="276499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6" name="直線接點 195">
              <a:extLst>
                <a:ext uri="{FF2B5EF4-FFF2-40B4-BE49-F238E27FC236}">
                  <a16:creationId xmlns:a16="http://schemas.microsoft.com/office/drawing/2014/main" id="{CB255258-BDD8-BC40-9949-A1B05D03833B}"/>
                </a:ext>
              </a:extLst>
            </p:cNvPr>
            <p:cNvCxnSpPr>
              <a:cxnSpLocks/>
              <a:stCxn id="189" idx="1"/>
              <a:endCxn id="189" idx="0"/>
            </p:cNvCxnSpPr>
            <p:nvPr/>
          </p:nvCxnSpPr>
          <p:spPr>
            <a:xfrm flipV="1">
              <a:off x="2738723" y="251714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直線接點 196">
              <a:extLst>
                <a:ext uri="{FF2B5EF4-FFF2-40B4-BE49-F238E27FC236}">
                  <a16:creationId xmlns:a16="http://schemas.microsoft.com/office/drawing/2014/main" id="{8F3E462D-C85A-0243-887A-6B1EB73773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3444" y="2522176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直線接點 197">
              <a:extLst>
                <a:ext uri="{FF2B5EF4-FFF2-40B4-BE49-F238E27FC236}">
                  <a16:creationId xmlns:a16="http://schemas.microsoft.com/office/drawing/2014/main" id="{C664E3E3-C63B-F946-9E33-62065EFD2D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1946" y="251714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直線接點 198">
              <a:extLst>
                <a:ext uri="{FF2B5EF4-FFF2-40B4-BE49-F238E27FC236}">
                  <a16:creationId xmlns:a16="http://schemas.microsoft.com/office/drawing/2014/main" id="{E09F4E99-DEAB-974D-B167-772257666902}"/>
                </a:ext>
              </a:extLst>
            </p:cNvPr>
            <p:cNvCxnSpPr>
              <a:cxnSpLocks/>
              <a:stCxn id="189" idx="4"/>
              <a:endCxn id="189" idx="5"/>
            </p:cNvCxnSpPr>
            <p:nvPr/>
          </p:nvCxnSpPr>
          <p:spPr>
            <a:xfrm flipV="1">
              <a:off x="2887223" y="2665295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直線接點 199">
              <a:extLst>
                <a:ext uri="{FF2B5EF4-FFF2-40B4-BE49-F238E27FC236}">
                  <a16:creationId xmlns:a16="http://schemas.microsoft.com/office/drawing/2014/main" id="{EF272EF1-9C2D-EF48-85B8-3585B4A2C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5168" y="259489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直線接點 200">
              <a:extLst>
                <a:ext uri="{FF2B5EF4-FFF2-40B4-BE49-F238E27FC236}">
                  <a16:creationId xmlns:a16="http://schemas.microsoft.com/office/drawing/2014/main" id="{AD345D50-C1E5-604A-8506-612B43B5AB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5168" y="274304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2" name="圓角矩形 31">
              <a:extLst>
                <a:ext uri="{FF2B5EF4-FFF2-40B4-BE49-F238E27FC236}">
                  <a16:creationId xmlns:a16="http://schemas.microsoft.com/office/drawing/2014/main" id="{DF9355B3-813E-C54D-A925-F2A051520111}"/>
                </a:ext>
              </a:extLst>
            </p:cNvPr>
            <p:cNvSpPr/>
            <p:nvPr/>
          </p:nvSpPr>
          <p:spPr>
            <a:xfrm>
              <a:off x="2086622" y="3066900"/>
              <a:ext cx="1450644" cy="82429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9525">
              <a:solidFill>
                <a:schemeClr val="tx1"/>
              </a:solidFill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TW" sz="1000" dirty="0">
                  <a:solidFill>
                    <a:schemeClr val="tx1"/>
                  </a:solidFill>
                </a:rPr>
                <a:t>Round 1 to (N-1)</a:t>
              </a:r>
            </a:p>
            <a:p>
              <a:pPr algn="ctr"/>
              <a:r>
                <a:rPr kumimoji="1" lang="en-US" altLang="zh-TW" sz="1000" dirty="0"/>
                <a:t>SubBytes</a:t>
              </a:r>
            </a:p>
            <a:p>
              <a:pPr algn="ctr"/>
              <a:r>
                <a:rPr kumimoji="1" lang="en-US" altLang="zh-TW" sz="1000" dirty="0"/>
                <a:t>ShiftRows</a:t>
              </a:r>
            </a:p>
            <a:p>
              <a:pPr algn="ctr"/>
              <a:r>
                <a:rPr kumimoji="1" lang="en-US" altLang="zh-TW" sz="1000" dirty="0"/>
                <a:t>MixColumns</a:t>
              </a:r>
            </a:p>
            <a:p>
              <a:pPr algn="ctr"/>
              <a:r>
                <a:rPr kumimoji="1" lang="en-US" altLang="zh-TW" sz="1000" dirty="0"/>
                <a:t>AddRoundKey</a:t>
              </a:r>
              <a:endParaRPr kumimoji="1" lang="zh-TW" altLang="en-US" sz="1000" dirty="0"/>
            </a:p>
          </p:txBody>
        </p:sp>
        <p:sp>
          <p:nvSpPr>
            <p:cNvPr id="203" name="立方體 202">
              <a:extLst>
                <a:ext uri="{FF2B5EF4-FFF2-40B4-BE49-F238E27FC236}">
                  <a16:creationId xmlns:a16="http://schemas.microsoft.com/office/drawing/2014/main" id="{038120CD-DEFD-C14F-B5EB-8457C50D92D3}"/>
                </a:ext>
              </a:extLst>
            </p:cNvPr>
            <p:cNvSpPr/>
            <p:nvPr/>
          </p:nvSpPr>
          <p:spPr>
            <a:xfrm>
              <a:off x="2587470" y="4116281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TW" altLang="en-US"/>
            </a:p>
          </p:txBody>
        </p:sp>
        <p:cxnSp>
          <p:nvCxnSpPr>
            <p:cNvPr id="204" name="直線接點 203">
              <a:extLst>
                <a:ext uri="{FF2B5EF4-FFF2-40B4-BE49-F238E27FC236}">
                  <a16:creationId xmlns:a16="http://schemas.microsoft.com/office/drawing/2014/main" id="{8AD2A4AB-F81F-3B45-9996-61CA3E1228A6}"/>
                </a:ext>
              </a:extLst>
            </p:cNvPr>
            <p:cNvCxnSpPr>
              <a:cxnSpLocks/>
            </p:cNvCxnSpPr>
            <p:nvPr/>
          </p:nvCxnSpPr>
          <p:spPr>
            <a:xfrm>
              <a:off x="2587470" y="4290149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直線接點 204">
              <a:extLst>
                <a:ext uri="{FF2B5EF4-FFF2-40B4-BE49-F238E27FC236}">
                  <a16:creationId xmlns:a16="http://schemas.microsoft.com/office/drawing/2014/main" id="{0271E1A9-8CF7-B44A-851A-AD5254777BBC}"/>
                </a:ext>
              </a:extLst>
            </p:cNvPr>
            <p:cNvCxnSpPr>
              <a:cxnSpLocks/>
            </p:cNvCxnSpPr>
            <p:nvPr/>
          </p:nvCxnSpPr>
          <p:spPr>
            <a:xfrm>
              <a:off x="2587470" y="4363199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" name="直線接點 205">
              <a:extLst>
                <a:ext uri="{FF2B5EF4-FFF2-40B4-BE49-F238E27FC236}">
                  <a16:creationId xmlns:a16="http://schemas.microsoft.com/office/drawing/2014/main" id="{A010041A-62A0-5042-AC2B-10ABA5688A8E}"/>
                </a:ext>
              </a:extLst>
            </p:cNvPr>
            <p:cNvCxnSpPr>
              <a:cxnSpLocks/>
            </p:cNvCxnSpPr>
            <p:nvPr/>
          </p:nvCxnSpPr>
          <p:spPr>
            <a:xfrm>
              <a:off x="2587470" y="4436250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" name="直線接點 206">
              <a:extLst>
                <a:ext uri="{FF2B5EF4-FFF2-40B4-BE49-F238E27FC236}">
                  <a16:creationId xmlns:a16="http://schemas.microsoft.com/office/drawing/2014/main" id="{290314A1-47E0-D24F-956E-EC4F03C5C4E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661040" y="4364131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" name="直線接點 207">
              <a:extLst>
                <a:ext uri="{FF2B5EF4-FFF2-40B4-BE49-F238E27FC236}">
                  <a16:creationId xmlns:a16="http://schemas.microsoft.com/office/drawing/2014/main" id="{7B688561-7FD6-8C48-9926-D74A8900CF4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18" y="4364131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9" name="直線接點 208">
              <a:extLst>
                <a:ext uri="{FF2B5EF4-FFF2-40B4-BE49-F238E27FC236}">
                  <a16:creationId xmlns:a16="http://schemas.microsoft.com/office/drawing/2014/main" id="{B2F1E87D-BD0E-7247-B617-0318806B5EC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14595" y="4364131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0" name="直線接點 209">
              <a:extLst>
                <a:ext uri="{FF2B5EF4-FFF2-40B4-BE49-F238E27FC236}">
                  <a16:creationId xmlns:a16="http://schemas.microsoft.com/office/drawing/2014/main" id="{1F08116F-4BDF-F346-A82D-4BE4694BBFDC}"/>
                </a:ext>
              </a:extLst>
            </p:cNvPr>
            <p:cNvCxnSpPr>
              <a:cxnSpLocks/>
              <a:stCxn id="203" idx="1"/>
              <a:endCxn id="203" idx="0"/>
            </p:cNvCxnSpPr>
            <p:nvPr/>
          </p:nvCxnSpPr>
          <p:spPr>
            <a:xfrm flipV="1">
              <a:off x="2735970" y="4116281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1" name="直線接點 210">
              <a:extLst>
                <a:ext uri="{FF2B5EF4-FFF2-40B4-BE49-F238E27FC236}">
                  <a16:creationId xmlns:a16="http://schemas.microsoft.com/office/drawing/2014/main" id="{1879DA5A-50F3-6D4A-BF59-180E176162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691" y="4121313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2" name="直線接點 211">
              <a:extLst>
                <a:ext uri="{FF2B5EF4-FFF2-40B4-BE49-F238E27FC236}">
                  <a16:creationId xmlns:a16="http://schemas.microsoft.com/office/drawing/2014/main" id="{3C0103B4-DD26-9040-ADF3-42326C90B5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09193" y="4116281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3" name="直線接點 212">
              <a:extLst>
                <a:ext uri="{FF2B5EF4-FFF2-40B4-BE49-F238E27FC236}">
                  <a16:creationId xmlns:a16="http://schemas.microsoft.com/office/drawing/2014/main" id="{B1F0B714-F28B-1F4C-8EF0-F36E69BB6B21}"/>
                </a:ext>
              </a:extLst>
            </p:cNvPr>
            <p:cNvCxnSpPr>
              <a:cxnSpLocks/>
              <a:stCxn id="203" idx="4"/>
              <a:endCxn id="203" idx="5"/>
            </p:cNvCxnSpPr>
            <p:nvPr/>
          </p:nvCxnSpPr>
          <p:spPr>
            <a:xfrm flipV="1">
              <a:off x="2884470" y="4264432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4" name="直線接點 213">
              <a:extLst>
                <a:ext uri="{FF2B5EF4-FFF2-40B4-BE49-F238E27FC236}">
                  <a16:creationId xmlns:a16="http://schemas.microsoft.com/office/drawing/2014/main" id="{F2587EC5-D368-3F4E-9A5A-7EE82F0489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2415" y="4194035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5" name="直線接點 214">
              <a:extLst>
                <a:ext uri="{FF2B5EF4-FFF2-40B4-BE49-F238E27FC236}">
                  <a16:creationId xmlns:a16="http://schemas.microsoft.com/office/drawing/2014/main" id="{CD0E6FD2-2AF8-794B-92C4-2978A000F9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2415" y="4342185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6" name="圓角矩形 45">
              <a:extLst>
                <a:ext uri="{FF2B5EF4-FFF2-40B4-BE49-F238E27FC236}">
                  <a16:creationId xmlns:a16="http://schemas.microsoft.com/office/drawing/2014/main" id="{AFDB7ABB-4545-EE48-9704-F0FBA5A00A3C}"/>
                </a:ext>
              </a:extLst>
            </p:cNvPr>
            <p:cNvSpPr/>
            <p:nvPr/>
          </p:nvSpPr>
          <p:spPr>
            <a:xfrm>
              <a:off x="2086622" y="4736435"/>
              <a:ext cx="1450644" cy="65314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9525">
              <a:solidFill>
                <a:schemeClr val="tx1"/>
              </a:solidFill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TW" sz="1000" dirty="0">
                  <a:solidFill>
                    <a:schemeClr val="tx1"/>
                  </a:solidFill>
                </a:rPr>
                <a:t>Round N</a:t>
              </a:r>
            </a:p>
            <a:p>
              <a:pPr algn="ctr"/>
              <a:r>
                <a:rPr kumimoji="1" lang="en-US" altLang="zh-TW" sz="1000" dirty="0"/>
                <a:t>SubBytes</a:t>
              </a:r>
            </a:p>
            <a:p>
              <a:pPr algn="ctr"/>
              <a:r>
                <a:rPr kumimoji="1" lang="en-US" altLang="zh-TW" sz="1000" dirty="0"/>
                <a:t>ShiftRows</a:t>
              </a:r>
            </a:p>
            <a:p>
              <a:pPr algn="ctr"/>
              <a:r>
                <a:rPr kumimoji="1" lang="en-US" altLang="zh-TW" sz="1000" dirty="0"/>
                <a:t>AddRoundKey</a:t>
              </a:r>
              <a:endParaRPr kumimoji="1" lang="zh-TW" altLang="en-US" sz="1000" dirty="0"/>
            </a:p>
          </p:txBody>
        </p:sp>
        <p:sp>
          <p:nvSpPr>
            <p:cNvPr id="217" name="立方體 216">
              <a:extLst>
                <a:ext uri="{FF2B5EF4-FFF2-40B4-BE49-F238E27FC236}">
                  <a16:creationId xmlns:a16="http://schemas.microsoft.com/office/drawing/2014/main" id="{F592593C-E057-1C42-89E5-B6698AF000C0}"/>
                </a:ext>
              </a:extLst>
            </p:cNvPr>
            <p:cNvSpPr/>
            <p:nvPr/>
          </p:nvSpPr>
          <p:spPr>
            <a:xfrm>
              <a:off x="2593305" y="5564813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TW" altLang="en-US"/>
            </a:p>
          </p:txBody>
        </p:sp>
        <p:cxnSp>
          <p:nvCxnSpPr>
            <p:cNvPr id="218" name="直線接點 217">
              <a:extLst>
                <a:ext uri="{FF2B5EF4-FFF2-40B4-BE49-F238E27FC236}">
                  <a16:creationId xmlns:a16="http://schemas.microsoft.com/office/drawing/2014/main" id="{7A0C40DF-9F9B-4749-A821-1BF31F86815A}"/>
                </a:ext>
              </a:extLst>
            </p:cNvPr>
            <p:cNvCxnSpPr>
              <a:cxnSpLocks/>
            </p:cNvCxnSpPr>
            <p:nvPr/>
          </p:nvCxnSpPr>
          <p:spPr>
            <a:xfrm>
              <a:off x="2593305" y="5738681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9" name="直線接點 218">
              <a:extLst>
                <a:ext uri="{FF2B5EF4-FFF2-40B4-BE49-F238E27FC236}">
                  <a16:creationId xmlns:a16="http://schemas.microsoft.com/office/drawing/2014/main" id="{C2502328-0B17-4446-9BC8-D641F344A94B}"/>
                </a:ext>
              </a:extLst>
            </p:cNvPr>
            <p:cNvCxnSpPr>
              <a:cxnSpLocks/>
            </p:cNvCxnSpPr>
            <p:nvPr/>
          </p:nvCxnSpPr>
          <p:spPr>
            <a:xfrm>
              <a:off x="2593305" y="5811731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0" name="直線接點 219">
              <a:extLst>
                <a:ext uri="{FF2B5EF4-FFF2-40B4-BE49-F238E27FC236}">
                  <a16:creationId xmlns:a16="http://schemas.microsoft.com/office/drawing/2014/main" id="{B29FCBE0-CD9F-FA46-A6DA-429F7BE99210}"/>
                </a:ext>
              </a:extLst>
            </p:cNvPr>
            <p:cNvCxnSpPr>
              <a:cxnSpLocks/>
            </p:cNvCxnSpPr>
            <p:nvPr/>
          </p:nvCxnSpPr>
          <p:spPr>
            <a:xfrm>
              <a:off x="2593305" y="588478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1" name="直線接點 220">
              <a:extLst>
                <a:ext uri="{FF2B5EF4-FFF2-40B4-BE49-F238E27FC236}">
                  <a16:creationId xmlns:a16="http://schemas.microsoft.com/office/drawing/2014/main" id="{E5EEDD5C-9BF9-0046-ACD9-9D52BDCABC1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666875" y="581266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2" name="直線接點 221">
              <a:extLst>
                <a:ext uri="{FF2B5EF4-FFF2-40B4-BE49-F238E27FC236}">
                  <a16:creationId xmlns:a16="http://schemas.microsoft.com/office/drawing/2014/main" id="{C34D33A5-AA16-1C44-8207-86DC6AE152A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93653" y="581266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3" name="直線接點 222">
              <a:extLst>
                <a:ext uri="{FF2B5EF4-FFF2-40B4-BE49-F238E27FC236}">
                  <a16:creationId xmlns:a16="http://schemas.microsoft.com/office/drawing/2014/main" id="{9FCDD7A5-DB67-CA4B-A899-0177779B23B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20430" y="581266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4" name="直線接點 223">
              <a:extLst>
                <a:ext uri="{FF2B5EF4-FFF2-40B4-BE49-F238E27FC236}">
                  <a16:creationId xmlns:a16="http://schemas.microsoft.com/office/drawing/2014/main" id="{A85E5F37-6285-5946-949A-538547C4DD5D}"/>
                </a:ext>
              </a:extLst>
            </p:cNvPr>
            <p:cNvCxnSpPr>
              <a:cxnSpLocks/>
              <a:stCxn id="217" idx="1"/>
              <a:endCxn id="217" idx="0"/>
            </p:cNvCxnSpPr>
            <p:nvPr/>
          </p:nvCxnSpPr>
          <p:spPr>
            <a:xfrm flipV="1">
              <a:off x="2741805" y="5564813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5" name="直線接點 224">
              <a:extLst>
                <a:ext uri="{FF2B5EF4-FFF2-40B4-BE49-F238E27FC236}">
                  <a16:creationId xmlns:a16="http://schemas.microsoft.com/office/drawing/2014/main" id="{DFB3D86E-D934-374E-AA27-1793C9AB54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6526" y="5569845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6" name="直線接點 225">
              <a:extLst>
                <a:ext uri="{FF2B5EF4-FFF2-40B4-BE49-F238E27FC236}">
                  <a16:creationId xmlns:a16="http://schemas.microsoft.com/office/drawing/2014/main" id="{B78D910D-3D3D-634B-A349-FC1733E241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5028" y="5564813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7" name="直線接點 226">
              <a:extLst>
                <a:ext uri="{FF2B5EF4-FFF2-40B4-BE49-F238E27FC236}">
                  <a16:creationId xmlns:a16="http://schemas.microsoft.com/office/drawing/2014/main" id="{B0B27F0C-7741-3740-9417-9358DA7AFA25}"/>
                </a:ext>
              </a:extLst>
            </p:cNvPr>
            <p:cNvCxnSpPr>
              <a:cxnSpLocks/>
              <a:stCxn id="217" idx="4"/>
              <a:endCxn id="217" idx="5"/>
            </p:cNvCxnSpPr>
            <p:nvPr/>
          </p:nvCxnSpPr>
          <p:spPr>
            <a:xfrm flipV="1">
              <a:off x="2890305" y="5712964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8" name="直線接點 227">
              <a:extLst>
                <a:ext uri="{FF2B5EF4-FFF2-40B4-BE49-F238E27FC236}">
                  <a16:creationId xmlns:a16="http://schemas.microsoft.com/office/drawing/2014/main" id="{2A506F8A-B502-7041-92F4-39A74CAE61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8250" y="5642567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9" name="直線接點 228">
              <a:extLst>
                <a:ext uri="{FF2B5EF4-FFF2-40B4-BE49-F238E27FC236}">
                  <a16:creationId xmlns:a16="http://schemas.microsoft.com/office/drawing/2014/main" id="{F7BB0607-15F7-9945-82BC-BB455BF8DF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8250" y="5790717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0" name="立方體 229">
              <a:extLst>
                <a:ext uri="{FF2B5EF4-FFF2-40B4-BE49-F238E27FC236}">
                  <a16:creationId xmlns:a16="http://schemas.microsoft.com/office/drawing/2014/main" id="{FC062F81-4E5B-0748-B51A-C83BBF8CB82C}"/>
                </a:ext>
              </a:extLst>
            </p:cNvPr>
            <p:cNvSpPr/>
            <p:nvPr/>
          </p:nvSpPr>
          <p:spPr>
            <a:xfrm>
              <a:off x="5735061" y="1582574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TW" altLang="en-US"/>
            </a:p>
          </p:txBody>
        </p:sp>
        <p:cxnSp>
          <p:nvCxnSpPr>
            <p:cNvPr id="231" name="直線接點 230">
              <a:extLst>
                <a:ext uri="{FF2B5EF4-FFF2-40B4-BE49-F238E27FC236}">
                  <a16:creationId xmlns:a16="http://schemas.microsoft.com/office/drawing/2014/main" id="{1E8B8BCF-C009-0D4A-AB02-05F60D7209C2}"/>
                </a:ext>
              </a:extLst>
            </p:cNvPr>
            <p:cNvCxnSpPr>
              <a:cxnSpLocks/>
            </p:cNvCxnSpPr>
            <p:nvPr/>
          </p:nvCxnSpPr>
          <p:spPr>
            <a:xfrm>
              <a:off x="5735061" y="175644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2" name="直線接點 231">
              <a:extLst>
                <a:ext uri="{FF2B5EF4-FFF2-40B4-BE49-F238E27FC236}">
                  <a16:creationId xmlns:a16="http://schemas.microsoft.com/office/drawing/2014/main" id="{E940D77B-7835-3745-9781-52D87FFCC769}"/>
                </a:ext>
              </a:extLst>
            </p:cNvPr>
            <p:cNvCxnSpPr>
              <a:cxnSpLocks/>
            </p:cNvCxnSpPr>
            <p:nvPr/>
          </p:nvCxnSpPr>
          <p:spPr>
            <a:xfrm>
              <a:off x="5735061" y="182949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3" name="直線接點 232">
              <a:extLst>
                <a:ext uri="{FF2B5EF4-FFF2-40B4-BE49-F238E27FC236}">
                  <a16:creationId xmlns:a16="http://schemas.microsoft.com/office/drawing/2014/main" id="{DB213EA2-936A-ED47-9A65-197FF2F3A973}"/>
                </a:ext>
              </a:extLst>
            </p:cNvPr>
            <p:cNvCxnSpPr>
              <a:cxnSpLocks/>
            </p:cNvCxnSpPr>
            <p:nvPr/>
          </p:nvCxnSpPr>
          <p:spPr>
            <a:xfrm>
              <a:off x="5735061" y="1902543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4" name="直線接點 233">
              <a:extLst>
                <a:ext uri="{FF2B5EF4-FFF2-40B4-BE49-F238E27FC236}">
                  <a16:creationId xmlns:a16="http://schemas.microsoft.com/office/drawing/2014/main" id="{39ED9DEC-726F-9146-BC89-6829BA3BB82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808632" y="183042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5" name="直線接點 234">
              <a:extLst>
                <a:ext uri="{FF2B5EF4-FFF2-40B4-BE49-F238E27FC236}">
                  <a16:creationId xmlns:a16="http://schemas.microsoft.com/office/drawing/2014/main" id="{539F0F8A-BBE5-F647-9AE3-9B81C2BB587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735409" y="183042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6" name="直線接點 235">
              <a:extLst>
                <a:ext uri="{FF2B5EF4-FFF2-40B4-BE49-F238E27FC236}">
                  <a16:creationId xmlns:a16="http://schemas.microsoft.com/office/drawing/2014/main" id="{74451A92-26DB-A34B-ABF5-4E362FDD32E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662187" y="183042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7" name="直線接點 236">
              <a:extLst>
                <a:ext uri="{FF2B5EF4-FFF2-40B4-BE49-F238E27FC236}">
                  <a16:creationId xmlns:a16="http://schemas.microsoft.com/office/drawing/2014/main" id="{2B1275B5-97F7-164A-98EE-ACE9C6B27998}"/>
                </a:ext>
              </a:extLst>
            </p:cNvPr>
            <p:cNvCxnSpPr>
              <a:cxnSpLocks/>
              <a:stCxn id="230" idx="1"/>
              <a:endCxn id="230" idx="0"/>
            </p:cNvCxnSpPr>
            <p:nvPr/>
          </p:nvCxnSpPr>
          <p:spPr>
            <a:xfrm flipV="1">
              <a:off x="5883561" y="158257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8" name="直線接點 237">
              <a:extLst>
                <a:ext uri="{FF2B5EF4-FFF2-40B4-BE49-F238E27FC236}">
                  <a16:creationId xmlns:a16="http://schemas.microsoft.com/office/drawing/2014/main" id="{89A56D3D-FF0F-C045-A17B-557282CEB9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8282" y="1587606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9" name="直線接點 238">
              <a:extLst>
                <a:ext uri="{FF2B5EF4-FFF2-40B4-BE49-F238E27FC236}">
                  <a16:creationId xmlns:a16="http://schemas.microsoft.com/office/drawing/2014/main" id="{ED26B13A-B051-5947-B956-1A50D24D18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56784" y="158257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0" name="直線接點 239">
              <a:extLst>
                <a:ext uri="{FF2B5EF4-FFF2-40B4-BE49-F238E27FC236}">
                  <a16:creationId xmlns:a16="http://schemas.microsoft.com/office/drawing/2014/main" id="{FF7EDE8E-CA2B-6049-A42D-CC7DFA9A8381}"/>
                </a:ext>
              </a:extLst>
            </p:cNvPr>
            <p:cNvCxnSpPr>
              <a:cxnSpLocks/>
              <a:stCxn id="230" idx="4"/>
              <a:endCxn id="230" idx="5"/>
            </p:cNvCxnSpPr>
            <p:nvPr/>
          </p:nvCxnSpPr>
          <p:spPr>
            <a:xfrm flipV="1">
              <a:off x="6032061" y="1730725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1" name="直線接點 240">
              <a:extLst>
                <a:ext uri="{FF2B5EF4-FFF2-40B4-BE49-F238E27FC236}">
                  <a16:creationId xmlns:a16="http://schemas.microsoft.com/office/drawing/2014/main" id="{4A16C62C-3083-3B4B-9E9C-2C6C02029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30006" y="166032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2" name="直線接點 241">
              <a:extLst>
                <a:ext uri="{FF2B5EF4-FFF2-40B4-BE49-F238E27FC236}">
                  <a16:creationId xmlns:a16="http://schemas.microsoft.com/office/drawing/2014/main" id="{45A4585A-3589-E448-8070-A5C4157403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30006" y="180847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3" name="立方體 242">
              <a:extLst>
                <a:ext uri="{FF2B5EF4-FFF2-40B4-BE49-F238E27FC236}">
                  <a16:creationId xmlns:a16="http://schemas.microsoft.com/office/drawing/2014/main" id="{F1495578-713B-A24F-A064-82A462A054E1}"/>
                </a:ext>
              </a:extLst>
            </p:cNvPr>
            <p:cNvSpPr/>
            <p:nvPr/>
          </p:nvSpPr>
          <p:spPr>
            <a:xfrm>
              <a:off x="4173471" y="2092604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TW" altLang="en-US"/>
            </a:p>
          </p:txBody>
        </p:sp>
        <p:cxnSp>
          <p:nvCxnSpPr>
            <p:cNvPr id="244" name="直線接點 243">
              <a:extLst>
                <a:ext uri="{FF2B5EF4-FFF2-40B4-BE49-F238E27FC236}">
                  <a16:creationId xmlns:a16="http://schemas.microsoft.com/office/drawing/2014/main" id="{3A897D03-0598-4049-A1EA-02F7DE3461F8}"/>
                </a:ext>
              </a:extLst>
            </p:cNvPr>
            <p:cNvCxnSpPr>
              <a:cxnSpLocks/>
            </p:cNvCxnSpPr>
            <p:nvPr/>
          </p:nvCxnSpPr>
          <p:spPr>
            <a:xfrm>
              <a:off x="4173471" y="226647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5" name="直線接點 244">
              <a:extLst>
                <a:ext uri="{FF2B5EF4-FFF2-40B4-BE49-F238E27FC236}">
                  <a16:creationId xmlns:a16="http://schemas.microsoft.com/office/drawing/2014/main" id="{53AE1F1A-213D-0343-9BDB-5312611020F4}"/>
                </a:ext>
              </a:extLst>
            </p:cNvPr>
            <p:cNvCxnSpPr>
              <a:cxnSpLocks/>
            </p:cNvCxnSpPr>
            <p:nvPr/>
          </p:nvCxnSpPr>
          <p:spPr>
            <a:xfrm>
              <a:off x="4173471" y="233952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6" name="直線接點 245">
              <a:extLst>
                <a:ext uri="{FF2B5EF4-FFF2-40B4-BE49-F238E27FC236}">
                  <a16:creationId xmlns:a16="http://schemas.microsoft.com/office/drawing/2014/main" id="{EBF9098B-B9A6-A147-8A14-39DF4BC4CEF1}"/>
                </a:ext>
              </a:extLst>
            </p:cNvPr>
            <p:cNvCxnSpPr>
              <a:cxnSpLocks/>
            </p:cNvCxnSpPr>
            <p:nvPr/>
          </p:nvCxnSpPr>
          <p:spPr>
            <a:xfrm>
              <a:off x="4173471" y="2412573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7" name="直線接點 246">
              <a:extLst>
                <a:ext uri="{FF2B5EF4-FFF2-40B4-BE49-F238E27FC236}">
                  <a16:creationId xmlns:a16="http://schemas.microsoft.com/office/drawing/2014/main" id="{ED29B69D-2123-794F-BAD1-2E82D74E554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247042" y="234045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8" name="直線接點 247">
              <a:extLst>
                <a:ext uri="{FF2B5EF4-FFF2-40B4-BE49-F238E27FC236}">
                  <a16:creationId xmlns:a16="http://schemas.microsoft.com/office/drawing/2014/main" id="{5FFDE1D5-44DD-6947-A006-02A855AE494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73819" y="234045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直線接點 248">
              <a:extLst>
                <a:ext uri="{FF2B5EF4-FFF2-40B4-BE49-F238E27FC236}">
                  <a16:creationId xmlns:a16="http://schemas.microsoft.com/office/drawing/2014/main" id="{92178A37-B8EB-ED4A-AE20-CF3EB995D94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00597" y="234045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直線接點 249">
              <a:extLst>
                <a:ext uri="{FF2B5EF4-FFF2-40B4-BE49-F238E27FC236}">
                  <a16:creationId xmlns:a16="http://schemas.microsoft.com/office/drawing/2014/main" id="{1DDC7065-23A1-324C-9BB2-7D7CBB833AB6}"/>
                </a:ext>
              </a:extLst>
            </p:cNvPr>
            <p:cNvCxnSpPr>
              <a:cxnSpLocks/>
              <a:stCxn id="243" idx="1"/>
              <a:endCxn id="243" idx="0"/>
            </p:cNvCxnSpPr>
            <p:nvPr/>
          </p:nvCxnSpPr>
          <p:spPr>
            <a:xfrm flipV="1">
              <a:off x="4321971" y="209260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直線接點 250">
              <a:extLst>
                <a:ext uri="{FF2B5EF4-FFF2-40B4-BE49-F238E27FC236}">
                  <a16:creationId xmlns:a16="http://schemas.microsoft.com/office/drawing/2014/main" id="{0980502D-1A59-6643-8DD8-8183FD8DC7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46692" y="2097636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直線接點 251">
              <a:extLst>
                <a:ext uri="{FF2B5EF4-FFF2-40B4-BE49-F238E27FC236}">
                  <a16:creationId xmlns:a16="http://schemas.microsoft.com/office/drawing/2014/main" id="{89376009-8E01-4647-929E-1CBA65F5E8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5194" y="209260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直線接點 252">
              <a:extLst>
                <a:ext uri="{FF2B5EF4-FFF2-40B4-BE49-F238E27FC236}">
                  <a16:creationId xmlns:a16="http://schemas.microsoft.com/office/drawing/2014/main" id="{B7C95571-78D1-1D40-A73C-DA62CA6A31D1}"/>
                </a:ext>
              </a:extLst>
            </p:cNvPr>
            <p:cNvCxnSpPr>
              <a:cxnSpLocks/>
              <a:stCxn id="243" idx="4"/>
              <a:endCxn id="243" idx="5"/>
            </p:cNvCxnSpPr>
            <p:nvPr/>
          </p:nvCxnSpPr>
          <p:spPr>
            <a:xfrm flipV="1">
              <a:off x="4470471" y="2240755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4" name="直線接點 253">
              <a:extLst>
                <a:ext uri="{FF2B5EF4-FFF2-40B4-BE49-F238E27FC236}">
                  <a16:creationId xmlns:a16="http://schemas.microsoft.com/office/drawing/2014/main" id="{D52FD343-A2C0-B54C-87C6-CFB9101E1B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8416" y="217035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直線接點 254">
              <a:extLst>
                <a:ext uri="{FF2B5EF4-FFF2-40B4-BE49-F238E27FC236}">
                  <a16:creationId xmlns:a16="http://schemas.microsoft.com/office/drawing/2014/main" id="{DC0D080F-9545-9845-A10E-1292C045D5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8416" y="231850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6" name="立方體 255">
              <a:extLst>
                <a:ext uri="{FF2B5EF4-FFF2-40B4-BE49-F238E27FC236}">
                  <a16:creationId xmlns:a16="http://schemas.microsoft.com/office/drawing/2014/main" id="{6973A434-A01A-0548-A4D9-0A1D25E2EFB2}"/>
                </a:ext>
              </a:extLst>
            </p:cNvPr>
            <p:cNvSpPr/>
            <p:nvPr/>
          </p:nvSpPr>
          <p:spPr>
            <a:xfrm>
              <a:off x="4199251" y="3281048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TW" altLang="en-US"/>
            </a:p>
          </p:txBody>
        </p:sp>
        <p:cxnSp>
          <p:nvCxnSpPr>
            <p:cNvPr id="257" name="直線接點 256">
              <a:extLst>
                <a:ext uri="{FF2B5EF4-FFF2-40B4-BE49-F238E27FC236}">
                  <a16:creationId xmlns:a16="http://schemas.microsoft.com/office/drawing/2014/main" id="{824C38D0-AD62-D247-B9FE-9BB38F4AFC6D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3454916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8" name="直線接點 257">
              <a:extLst>
                <a:ext uri="{FF2B5EF4-FFF2-40B4-BE49-F238E27FC236}">
                  <a16:creationId xmlns:a16="http://schemas.microsoft.com/office/drawing/2014/main" id="{F25E0A81-D31A-C140-81B7-386BFAD3C3AB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3527966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9" name="直線接點 258">
              <a:extLst>
                <a:ext uri="{FF2B5EF4-FFF2-40B4-BE49-F238E27FC236}">
                  <a16:creationId xmlns:a16="http://schemas.microsoft.com/office/drawing/2014/main" id="{031D7521-CADD-5C47-8A07-EC03F0637CF9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3601017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0" name="直線接點 259">
              <a:extLst>
                <a:ext uri="{FF2B5EF4-FFF2-40B4-BE49-F238E27FC236}">
                  <a16:creationId xmlns:a16="http://schemas.microsoft.com/office/drawing/2014/main" id="{0732E21F-93DE-0A41-9C2E-8658082AFFB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272822" y="3528898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1" name="直線接點 260">
              <a:extLst>
                <a:ext uri="{FF2B5EF4-FFF2-40B4-BE49-F238E27FC236}">
                  <a16:creationId xmlns:a16="http://schemas.microsoft.com/office/drawing/2014/main" id="{66A66CDD-2E71-4046-AB43-C52D33F3CFC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99599" y="3528898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2" name="直線接點 261">
              <a:extLst>
                <a:ext uri="{FF2B5EF4-FFF2-40B4-BE49-F238E27FC236}">
                  <a16:creationId xmlns:a16="http://schemas.microsoft.com/office/drawing/2014/main" id="{B0D04D64-FAAB-8949-A370-060F80A6FC2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26377" y="3528898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3" name="直線接點 262">
              <a:extLst>
                <a:ext uri="{FF2B5EF4-FFF2-40B4-BE49-F238E27FC236}">
                  <a16:creationId xmlns:a16="http://schemas.microsoft.com/office/drawing/2014/main" id="{0DC79B9A-E4E0-9F47-87A1-342EF429A578}"/>
                </a:ext>
              </a:extLst>
            </p:cNvPr>
            <p:cNvCxnSpPr>
              <a:cxnSpLocks/>
              <a:stCxn id="256" idx="1"/>
              <a:endCxn id="256" idx="0"/>
            </p:cNvCxnSpPr>
            <p:nvPr/>
          </p:nvCxnSpPr>
          <p:spPr>
            <a:xfrm flipV="1">
              <a:off x="4347751" y="3281048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4" name="直線接點 263">
              <a:extLst>
                <a:ext uri="{FF2B5EF4-FFF2-40B4-BE49-F238E27FC236}">
                  <a16:creationId xmlns:a16="http://schemas.microsoft.com/office/drawing/2014/main" id="{C48CA74B-2DCF-D443-B743-2E116A9E68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72472" y="3286080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5" name="直線接點 264">
              <a:extLst>
                <a:ext uri="{FF2B5EF4-FFF2-40B4-BE49-F238E27FC236}">
                  <a16:creationId xmlns:a16="http://schemas.microsoft.com/office/drawing/2014/main" id="{4590B991-A2A7-3941-B831-FEDF121803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20974" y="3281048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6" name="直線接點 265">
              <a:extLst>
                <a:ext uri="{FF2B5EF4-FFF2-40B4-BE49-F238E27FC236}">
                  <a16:creationId xmlns:a16="http://schemas.microsoft.com/office/drawing/2014/main" id="{3A5EE95D-0F3F-3445-BCEC-03EF9D9CCFAB}"/>
                </a:ext>
              </a:extLst>
            </p:cNvPr>
            <p:cNvCxnSpPr>
              <a:cxnSpLocks/>
              <a:stCxn id="256" idx="4"/>
              <a:endCxn id="256" idx="5"/>
            </p:cNvCxnSpPr>
            <p:nvPr/>
          </p:nvCxnSpPr>
          <p:spPr>
            <a:xfrm flipV="1">
              <a:off x="4496251" y="3429199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7" name="直線接點 266">
              <a:extLst>
                <a:ext uri="{FF2B5EF4-FFF2-40B4-BE49-F238E27FC236}">
                  <a16:creationId xmlns:a16="http://schemas.microsoft.com/office/drawing/2014/main" id="{A8656FBF-B63A-CF48-900F-D5F60E79F6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4196" y="3358802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8" name="直線接點 267">
              <a:extLst>
                <a:ext uri="{FF2B5EF4-FFF2-40B4-BE49-F238E27FC236}">
                  <a16:creationId xmlns:a16="http://schemas.microsoft.com/office/drawing/2014/main" id="{0F1B431B-6DE1-9242-A9D7-4805F60A91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4196" y="3506952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69" name="立方體 268">
              <a:extLst>
                <a:ext uri="{FF2B5EF4-FFF2-40B4-BE49-F238E27FC236}">
                  <a16:creationId xmlns:a16="http://schemas.microsoft.com/office/drawing/2014/main" id="{317F11A3-1E48-DB4C-9531-CBA592716790}"/>
                </a:ext>
              </a:extLst>
            </p:cNvPr>
            <p:cNvSpPr/>
            <p:nvPr/>
          </p:nvSpPr>
          <p:spPr>
            <a:xfrm>
              <a:off x="4199251" y="4865006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TW" altLang="en-US"/>
            </a:p>
          </p:txBody>
        </p:sp>
        <p:cxnSp>
          <p:nvCxnSpPr>
            <p:cNvPr id="270" name="直線接點 269">
              <a:extLst>
                <a:ext uri="{FF2B5EF4-FFF2-40B4-BE49-F238E27FC236}">
                  <a16:creationId xmlns:a16="http://schemas.microsoft.com/office/drawing/2014/main" id="{EF9DE5DF-B1AD-7444-8337-054E39F9F4A0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5038874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1" name="直線接點 270">
              <a:extLst>
                <a:ext uri="{FF2B5EF4-FFF2-40B4-BE49-F238E27FC236}">
                  <a16:creationId xmlns:a16="http://schemas.microsoft.com/office/drawing/2014/main" id="{AD52EBBB-25CA-F644-99D9-B2D3B3EA0E74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5111924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2" name="直線接點 271">
              <a:extLst>
                <a:ext uri="{FF2B5EF4-FFF2-40B4-BE49-F238E27FC236}">
                  <a16:creationId xmlns:a16="http://schemas.microsoft.com/office/drawing/2014/main" id="{B038BA06-B029-0740-B28B-D3DB6D304821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5184975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3" name="直線接點 272">
              <a:extLst>
                <a:ext uri="{FF2B5EF4-FFF2-40B4-BE49-F238E27FC236}">
                  <a16:creationId xmlns:a16="http://schemas.microsoft.com/office/drawing/2014/main" id="{FD55583D-A920-3B42-A107-9FBE8C9F3E3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272822" y="5112856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4" name="直線接點 273">
              <a:extLst>
                <a:ext uri="{FF2B5EF4-FFF2-40B4-BE49-F238E27FC236}">
                  <a16:creationId xmlns:a16="http://schemas.microsoft.com/office/drawing/2014/main" id="{BBB45C5B-9297-2440-A577-350EED29F73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99599" y="5112856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5" name="直線接點 274">
              <a:extLst>
                <a:ext uri="{FF2B5EF4-FFF2-40B4-BE49-F238E27FC236}">
                  <a16:creationId xmlns:a16="http://schemas.microsoft.com/office/drawing/2014/main" id="{86D4D1F8-9815-134E-BA0C-1B2C0E8C425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26377" y="5112856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6" name="直線接點 275">
              <a:extLst>
                <a:ext uri="{FF2B5EF4-FFF2-40B4-BE49-F238E27FC236}">
                  <a16:creationId xmlns:a16="http://schemas.microsoft.com/office/drawing/2014/main" id="{03E91F3B-7E68-6346-8BD5-86B206014A3E}"/>
                </a:ext>
              </a:extLst>
            </p:cNvPr>
            <p:cNvCxnSpPr>
              <a:cxnSpLocks/>
              <a:stCxn id="269" idx="1"/>
              <a:endCxn id="269" idx="0"/>
            </p:cNvCxnSpPr>
            <p:nvPr/>
          </p:nvCxnSpPr>
          <p:spPr>
            <a:xfrm flipV="1">
              <a:off x="4347751" y="4865006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7" name="直線接點 276">
              <a:extLst>
                <a:ext uri="{FF2B5EF4-FFF2-40B4-BE49-F238E27FC236}">
                  <a16:creationId xmlns:a16="http://schemas.microsoft.com/office/drawing/2014/main" id="{1C626AA3-BA33-C64D-A961-A694961A2A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72472" y="4870038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8" name="直線接點 277">
              <a:extLst>
                <a:ext uri="{FF2B5EF4-FFF2-40B4-BE49-F238E27FC236}">
                  <a16:creationId xmlns:a16="http://schemas.microsoft.com/office/drawing/2014/main" id="{430698C6-66EC-F44E-ACC8-D6079B4D8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20974" y="4865006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9" name="直線接點 278">
              <a:extLst>
                <a:ext uri="{FF2B5EF4-FFF2-40B4-BE49-F238E27FC236}">
                  <a16:creationId xmlns:a16="http://schemas.microsoft.com/office/drawing/2014/main" id="{A656EA79-E986-A341-A5B5-0C5FDFFF833E}"/>
                </a:ext>
              </a:extLst>
            </p:cNvPr>
            <p:cNvCxnSpPr>
              <a:cxnSpLocks/>
              <a:stCxn id="269" idx="4"/>
              <a:endCxn id="269" idx="5"/>
            </p:cNvCxnSpPr>
            <p:nvPr/>
          </p:nvCxnSpPr>
          <p:spPr>
            <a:xfrm flipV="1">
              <a:off x="4496251" y="5013157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0" name="直線接點 279">
              <a:extLst>
                <a:ext uri="{FF2B5EF4-FFF2-40B4-BE49-F238E27FC236}">
                  <a16:creationId xmlns:a16="http://schemas.microsoft.com/office/drawing/2014/main" id="{5CFAF6DA-5EFD-CC49-BC8F-9FE0E694CD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4196" y="4942760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1" name="直線接點 280">
              <a:extLst>
                <a:ext uri="{FF2B5EF4-FFF2-40B4-BE49-F238E27FC236}">
                  <a16:creationId xmlns:a16="http://schemas.microsoft.com/office/drawing/2014/main" id="{6B74B60B-9CB2-D64E-8B20-3B94614A79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4196" y="5090910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2" name="直線箭頭接點 141">
              <a:extLst>
                <a:ext uri="{FF2B5EF4-FFF2-40B4-BE49-F238E27FC236}">
                  <a16:creationId xmlns:a16="http://schemas.microsoft.com/office/drawing/2014/main" id="{EDED7953-96E0-0D40-AA1A-74B34B83C6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14663" y="1983431"/>
              <a:ext cx="3738" cy="15209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3" name="直線箭頭接點 147">
              <a:extLst>
                <a:ext uri="{FF2B5EF4-FFF2-40B4-BE49-F238E27FC236}">
                  <a16:creationId xmlns:a16="http://schemas.microsoft.com/office/drawing/2014/main" id="{374143AB-494D-A544-8B10-05CE6036BB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06861" y="1447162"/>
              <a:ext cx="2330" cy="1906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4" name="直線箭頭接點 149">
              <a:extLst>
                <a:ext uri="{FF2B5EF4-FFF2-40B4-BE49-F238E27FC236}">
                  <a16:creationId xmlns:a16="http://schemas.microsoft.com/office/drawing/2014/main" id="{F0A1583D-19C5-7547-BDED-3ADC5C77DE86}"/>
                </a:ext>
              </a:extLst>
            </p:cNvPr>
            <p:cNvCxnSpPr>
              <a:cxnSpLocks/>
            </p:cNvCxnSpPr>
            <p:nvPr/>
          </p:nvCxnSpPr>
          <p:spPr>
            <a:xfrm>
              <a:off x="2800631" y="2045239"/>
              <a:ext cx="442" cy="11343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5" name="直線箭頭接點 151">
              <a:extLst>
                <a:ext uri="{FF2B5EF4-FFF2-40B4-BE49-F238E27FC236}">
                  <a16:creationId xmlns:a16="http://schemas.microsoft.com/office/drawing/2014/main" id="{57009A8D-A35F-5D4B-B660-C1702CFB442B}"/>
                </a:ext>
              </a:extLst>
            </p:cNvPr>
            <p:cNvCxnSpPr>
              <a:cxnSpLocks/>
            </p:cNvCxnSpPr>
            <p:nvPr/>
          </p:nvCxnSpPr>
          <p:spPr>
            <a:xfrm>
              <a:off x="2793652" y="2371516"/>
              <a:ext cx="1634" cy="1517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6" name="直線箭頭接點 153">
              <a:extLst>
                <a:ext uri="{FF2B5EF4-FFF2-40B4-BE49-F238E27FC236}">
                  <a16:creationId xmlns:a16="http://schemas.microsoft.com/office/drawing/2014/main" id="{8581045C-2142-074E-9876-11B21331CF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83711" y="2906076"/>
              <a:ext cx="124" cy="16700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7" name="直線箭頭接點 155">
              <a:extLst>
                <a:ext uri="{FF2B5EF4-FFF2-40B4-BE49-F238E27FC236}">
                  <a16:creationId xmlns:a16="http://schemas.microsoft.com/office/drawing/2014/main" id="{88C0A15A-72BB-AA4B-A10D-89B7E3A5EFA9}"/>
                </a:ext>
              </a:extLst>
            </p:cNvPr>
            <p:cNvCxnSpPr>
              <a:cxnSpLocks/>
            </p:cNvCxnSpPr>
            <p:nvPr/>
          </p:nvCxnSpPr>
          <p:spPr>
            <a:xfrm>
              <a:off x="2760562" y="3906456"/>
              <a:ext cx="2648" cy="20402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8" name="直線箭頭接點 157">
              <a:extLst>
                <a:ext uri="{FF2B5EF4-FFF2-40B4-BE49-F238E27FC236}">
                  <a16:creationId xmlns:a16="http://schemas.microsoft.com/office/drawing/2014/main" id="{F1D7E05F-A6A7-2946-80C2-F5EDD94A2F97}"/>
                </a:ext>
              </a:extLst>
            </p:cNvPr>
            <p:cNvCxnSpPr>
              <a:cxnSpLocks/>
            </p:cNvCxnSpPr>
            <p:nvPr/>
          </p:nvCxnSpPr>
          <p:spPr>
            <a:xfrm>
              <a:off x="2757042" y="4521882"/>
              <a:ext cx="2648" cy="20402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9" name="肘形接點 119">
              <a:extLst>
                <a:ext uri="{FF2B5EF4-FFF2-40B4-BE49-F238E27FC236}">
                  <a16:creationId xmlns:a16="http://schemas.microsoft.com/office/drawing/2014/main" id="{E37874A0-891F-2640-BB37-4FD2B00E0105}"/>
                </a:ext>
              </a:extLst>
            </p:cNvPr>
            <p:cNvCxnSpPr>
              <a:cxnSpLocks/>
              <a:endCxn id="202" idx="1"/>
            </p:cNvCxnSpPr>
            <p:nvPr/>
          </p:nvCxnSpPr>
          <p:spPr>
            <a:xfrm rot="16200000" flipV="1">
              <a:off x="1872464" y="3693206"/>
              <a:ext cx="1098740" cy="670423"/>
            </a:xfrm>
            <a:prstGeom prst="bentConnector4">
              <a:avLst>
                <a:gd name="adj1" fmla="val -885"/>
                <a:gd name="adj2" fmla="val 149636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0" name="直線箭頭接點 166">
              <a:extLst>
                <a:ext uri="{FF2B5EF4-FFF2-40B4-BE49-F238E27FC236}">
                  <a16:creationId xmlns:a16="http://schemas.microsoft.com/office/drawing/2014/main" id="{461AF101-2DE9-B546-B342-F5C354523D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06861" y="5388303"/>
              <a:ext cx="1165" cy="17912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1" name="直線箭頭接點 168">
              <a:extLst>
                <a:ext uri="{FF2B5EF4-FFF2-40B4-BE49-F238E27FC236}">
                  <a16:creationId xmlns:a16="http://schemas.microsoft.com/office/drawing/2014/main" id="{3EDD5F88-2948-2C4E-B5BC-A71AB9685A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13999" y="5965235"/>
              <a:ext cx="1165" cy="17912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2" name="直線箭頭接點 170">
              <a:extLst>
                <a:ext uri="{FF2B5EF4-FFF2-40B4-BE49-F238E27FC236}">
                  <a16:creationId xmlns:a16="http://schemas.microsoft.com/office/drawing/2014/main" id="{AB1554F2-B100-8E40-B647-7B57D03DC785}"/>
                </a:ext>
              </a:extLst>
            </p:cNvPr>
            <p:cNvCxnSpPr>
              <a:cxnSpLocks/>
              <a:endCxn id="188" idx="3"/>
            </p:cNvCxnSpPr>
            <p:nvPr/>
          </p:nvCxnSpPr>
          <p:spPr>
            <a:xfrm flipH="1" flipV="1">
              <a:off x="3539321" y="2257031"/>
              <a:ext cx="627565" cy="58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3" name="直線箭頭接點 173">
              <a:extLst>
                <a:ext uri="{FF2B5EF4-FFF2-40B4-BE49-F238E27FC236}">
                  <a16:creationId xmlns:a16="http://schemas.microsoft.com/office/drawing/2014/main" id="{92EFBEB0-A06F-7A4D-9D95-892F628FD2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80461" y="2260652"/>
              <a:ext cx="9129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4" name="直線箭頭接點 176">
              <a:extLst>
                <a:ext uri="{FF2B5EF4-FFF2-40B4-BE49-F238E27FC236}">
                  <a16:creationId xmlns:a16="http://schemas.microsoft.com/office/drawing/2014/main" id="{30939953-8F2F-1147-BDC8-DFBAAB4645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3217" y="3490913"/>
              <a:ext cx="627565" cy="58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5" name="直線箭頭接點 177">
              <a:extLst>
                <a:ext uri="{FF2B5EF4-FFF2-40B4-BE49-F238E27FC236}">
                  <a16:creationId xmlns:a16="http://schemas.microsoft.com/office/drawing/2014/main" id="{3395C03A-2E2B-1846-80AA-C1F7658EDF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4357" y="3494534"/>
              <a:ext cx="9129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6" name="直線箭頭接點 178">
              <a:extLst>
                <a:ext uri="{FF2B5EF4-FFF2-40B4-BE49-F238E27FC236}">
                  <a16:creationId xmlns:a16="http://schemas.microsoft.com/office/drawing/2014/main" id="{A239EB66-ACED-7044-906C-C373D2FAA56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39322" y="5049839"/>
              <a:ext cx="656501" cy="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7" name="直線箭頭接點 179">
              <a:extLst>
                <a:ext uri="{FF2B5EF4-FFF2-40B4-BE49-F238E27FC236}">
                  <a16:creationId xmlns:a16="http://schemas.microsoft.com/office/drawing/2014/main" id="{66B96A3B-FBFF-3A46-B04D-81486630E9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80461" y="5053460"/>
              <a:ext cx="9129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8" name="文字方塊 128">
              <a:extLst>
                <a:ext uri="{FF2B5EF4-FFF2-40B4-BE49-F238E27FC236}">
                  <a16:creationId xmlns:a16="http://schemas.microsoft.com/office/drawing/2014/main" id="{39DCC395-B277-CD4A-B573-75C19688C8EE}"/>
                </a:ext>
              </a:extLst>
            </p:cNvPr>
            <p:cNvSpPr txBox="1"/>
            <p:nvPr/>
          </p:nvSpPr>
          <p:spPr>
            <a:xfrm>
              <a:off x="2183989" y="978434"/>
              <a:ext cx="130195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sz="1050" dirty="0"/>
                <a:t>Plaintext(128 bits)</a:t>
              </a:r>
            </a:p>
          </p:txBody>
        </p:sp>
        <p:sp>
          <p:nvSpPr>
            <p:cNvPr id="299" name="文字方塊 129">
              <a:extLst>
                <a:ext uri="{FF2B5EF4-FFF2-40B4-BE49-F238E27FC236}">
                  <a16:creationId xmlns:a16="http://schemas.microsoft.com/office/drawing/2014/main" id="{E5125AA1-A34D-C040-B29E-9049534DE096}"/>
                </a:ext>
              </a:extLst>
            </p:cNvPr>
            <p:cNvSpPr txBox="1"/>
            <p:nvPr/>
          </p:nvSpPr>
          <p:spPr>
            <a:xfrm>
              <a:off x="5184261" y="978434"/>
              <a:ext cx="138371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sz="1050" dirty="0"/>
                <a:t>Secret key(128 bits)</a:t>
              </a:r>
              <a:endParaRPr kumimoji="1" lang="zh-TW" altLang="en-US" sz="1050" dirty="0"/>
            </a:p>
          </p:txBody>
        </p:sp>
        <p:sp>
          <p:nvSpPr>
            <p:cNvPr id="300" name="文字方塊 130">
              <a:extLst>
                <a:ext uri="{FF2B5EF4-FFF2-40B4-BE49-F238E27FC236}">
                  <a16:creationId xmlns:a16="http://schemas.microsoft.com/office/drawing/2014/main" id="{28B3A7B5-C9D7-4D47-8ECE-55902A3C2390}"/>
                </a:ext>
              </a:extLst>
            </p:cNvPr>
            <p:cNvSpPr txBox="1"/>
            <p:nvPr/>
          </p:nvSpPr>
          <p:spPr>
            <a:xfrm>
              <a:off x="1325900" y="1727382"/>
              <a:ext cx="130195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sz="1050" dirty="0"/>
                <a:t>State array (4*4*8)</a:t>
              </a:r>
              <a:endParaRPr kumimoji="1" lang="zh-TW" altLang="en-US" sz="1050" dirty="0"/>
            </a:p>
          </p:txBody>
        </p:sp>
        <p:sp>
          <p:nvSpPr>
            <p:cNvPr id="301" name="文字方塊 131">
              <a:extLst>
                <a:ext uri="{FF2B5EF4-FFF2-40B4-BE49-F238E27FC236}">
                  <a16:creationId xmlns:a16="http://schemas.microsoft.com/office/drawing/2014/main" id="{EE305066-3C0C-C84F-ABAA-69C3C85FFECC}"/>
                </a:ext>
              </a:extLst>
            </p:cNvPr>
            <p:cNvSpPr txBox="1"/>
            <p:nvPr/>
          </p:nvSpPr>
          <p:spPr>
            <a:xfrm>
              <a:off x="1287236" y="2625041"/>
              <a:ext cx="130195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sz="1050" dirty="0"/>
                <a:t>State array (4*4*8)</a:t>
              </a:r>
              <a:endParaRPr kumimoji="1" lang="zh-TW" altLang="en-US" sz="1050" dirty="0"/>
            </a:p>
          </p:txBody>
        </p:sp>
        <p:sp>
          <p:nvSpPr>
            <p:cNvPr id="302" name="文字方塊 132">
              <a:extLst>
                <a:ext uri="{FF2B5EF4-FFF2-40B4-BE49-F238E27FC236}">
                  <a16:creationId xmlns:a16="http://schemas.microsoft.com/office/drawing/2014/main" id="{6EDDECD9-50AB-3F48-B57B-B3760C5E9545}"/>
                </a:ext>
              </a:extLst>
            </p:cNvPr>
            <p:cNvSpPr txBox="1"/>
            <p:nvPr/>
          </p:nvSpPr>
          <p:spPr>
            <a:xfrm>
              <a:off x="1323231" y="5671115"/>
              <a:ext cx="130195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sz="1050" dirty="0"/>
                <a:t>State array (4*4*8)</a:t>
              </a:r>
              <a:endParaRPr kumimoji="1" lang="zh-TW" altLang="en-US" sz="1050" dirty="0"/>
            </a:p>
          </p:txBody>
        </p:sp>
        <p:sp>
          <p:nvSpPr>
            <p:cNvPr id="303" name="文字方塊 133">
              <a:extLst>
                <a:ext uri="{FF2B5EF4-FFF2-40B4-BE49-F238E27FC236}">
                  <a16:creationId xmlns:a16="http://schemas.microsoft.com/office/drawing/2014/main" id="{335EC670-2A34-F74D-BBE9-95CB8A3E2E23}"/>
                </a:ext>
              </a:extLst>
            </p:cNvPr>
            <p:cNvSpPr txBox="1"/>
            <p:nvPr/>
          </p:nvSpPr>
          <p:spPr>
            <a:xfrm>
              <a:off x="2114929" y="6406834"/>
              <a:ext cx="139814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sz="1050" dirty="0"/>
                <a:t>Ciphertext(128 bits)</a:t>
              </a:r>
            </a:p>
          </p:txBody>
        </p:sp>
        <p:sp>
          <p:nvSpPr>
            <p:cNvPr id="304" name="文字方塊 134">
              <a:extLst>
                <a:ext uri="{FF2B5EF4-FFF2-40B4-BE49-F238E27FC236}">
                  <a16:creationId xmlns:a16="http://schemas.microsoft.com/office/drawing/2014/main" id="{C3A56D9F-FADD-8E40-B400-4E5B6DEF9085}"/>
                </a:ext>
              </a:extLst>
            </p:cNvPr>
            <p:cNvSpPr txBox="1"/>
            <p:nvPr/>
          </p:nvSpPr>
          <p:spPr>
            <a:xfrm>
              <a:off x="6202226" y="1656381"/>
              <a:ext cx="251383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sz="1050" dirty="0"/>
                <a:t>State array (size depends on AES type)</a:t>
              </a:r>
              <a:endParaRPr kumimoji="1" lang="zh-TW" altLang="en-US" sz="1050" dirty="0"/>
            </a:p>
          </p:txBody>
        </p:sp>
        <p:sp>
          <p:nvSpPr>
            <p:cNvPr id="305" name="文字方塊 135">
              <a:extLst>
                <a:ext uri="{FF2B5EF4-FFF2-40B4-BE49-F238E27FC236}">
                  <a16:creationId xmlns:a16="http://schemas.microsoft.com/office/drawing/2014/main" id="{34F024B0-9299-B04F-97A4-75048B81A1CA}"/>
                </a:ext>
              </a:extLst>
            </p:cNvPr>
            <p:cNvSpPr txBox="1"/>
            <p:nvPr/>
          </p:nvSpPr>
          <p:spPr>
            <a:xfrm>
              <a:off x="3787440" y="2516934"/>
              <a:ext cx="145264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sz="1050" dirty="0"/>
                <a:t>1</a:t>
              </a:r>
              <a:r>
                <a:rPr kumimoji="1" lang="en-US" altLang="zh-TW" sz="1050" baseline="30000" dirty="0"/>
                <a:t>th</a:t>
              </a:r>
              <a:r>
                <a:rPr kumimoji="1" lang="en-US" altLang="zh-TW" sz="1050" dirty="0"/>
                <a:t> Round key(4*4*8)</a:t>
              </a:r>
              <a:endParaRPr kumimoji="1" lang="zh-TW" altLang="en-US" sz="1050" dirty="0"/>
            </a:p>
          </p:txBody>
        </p:sp>
        <p:sp>
          <p:nvSpPr>
            <p:cNvPr id="306" name="文字方塊 136">
              <a:extLst>
                <a:ext uri="{FF2B5EF4-FFF2-40B4-BE49-F238E27FC236}">
                  <a16:creationId xmlns:a16="http://schemas.microsoft.com/office/drawing/2014/main" id="{D69ABC21-FB49-4141-AE6C-F219A9D311B4}"/>
                </a:ext>
              </a:extLst>
            </p:cNvPr>
            <p:cNvSpPr txBox="1"/>
            <p:nvPr/>
          </p:nvSpPr>
          <p:spPr>
            <a:xfrm>
              <a:off x="3782682" y="3764656"/>
              <a:ext cx="137890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sz="1050" dirty="0"/>
                <a:t>i</a:t>
              </a:r>
              <a:r>
                <a:rPr kumimoji="1" lang="en-US" altLang="zh-TW" sz="1050" baseline="30000" dirty="0"/>
                <a:t>th</a:t>
              </a:r>
              <a:r>
                <a:rPr kumimoji="1" lang="en-US" altLang="zh-TW" sz="1050" dirty="0"/>
                <a:t> Round key(4*4*8)</a:t>
              </a:r>
              <a:endParaRPr kumimoji="1" lang="zh-TW" altLang="en-US" sz="1050" dirty="0"/>
            </a:p>
          </p:txBody>
        </p:sp>
        <p:sp>
          <p:nvSpPr>
            <p:cNvPr id="307" name="文字方塊 137">
              <a:extLst>
                <a:ext uri="{FF2B5EF4-FFF2-40B4-BE49-F238E27FC236}">
                  <a16:creationId xmlns:a16="http://schemas.microsoft.com/office/drawing/2014/main" id="{735FB017-8C48-024F-BEE5-52F30D0C13EE}"/>
                </a:ext>
              </a:extLst>
            </p:cNvPr>
            <p:cNvSpPr txBox="1"/>
            <p:nvPr/>
          </p:nvSpPr>
          <p:spPr>
            <a:xfrm>
              <a:off x="3789551" y="5374130"/>
              <a:ext cx="146867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sz="1050" dirty="0"/>
                <a:t>N</a:t>
              </a:r>
              <a:r>
                <a:rPr kumimoji="1" lang="en-US" altLang="zh-TW" sz="1050" baseline="30000" dirty="0"/>
                <a:t>th</a:t>
              </a:r>
              <a:r>
                <a:rPr kumimoji="1" lang="en-US" altLang="zh-TW" sz="1050" dirty="0"/>
                <a:t> Round key(4*4*8)</a:t>
              </a:r>
              <a:endParaRPr kumimoji="1" lang="zh-TW" altLang="en-US" sz="1050" dirty="0"/>
            </a:p>
          </p:txBody>
        </p:sp>
        <p:sp>
          <p:nvSpPr>
            <p:cNvPr id="308" name="圓角矩形 111">
              <a:extLst>
                <a:ext uri="{FF2B5EF4-FFF2-40B4-BE49-F238E27FC236}">
                  <a16:creationId xmlns:a16="http://schemas.microsoft.com/office/drawing/2014/main" id="{A1033A3F-CDC8-234F-9F7D-273A4C978DAE}"/>
                </a:ext>
              </a:extLst>
            </p:cNvPr>
            <p:cNvSpPr/>
            <p:nvPr/>
          </p:nvSpPr>
          <p:spPr>
            <a:xfrm>
              <a:off x="5495468" y="2125794"/>
              <a:ext cx="914400" cy="3134281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TW" sz="1050" dirty="0"/>
                <a:t>Key</a:t>
              </a:r>
            </a:p>
            <a:p>
              <a:pPr algn="ctr"/>
              <a:r>
                <a:rPr kumimoji="1" lang="en-US" altLang="zh-TW" sz="1050" dirty="0"/>
                <a:t>Expansion</a:t>
              </a:r>
              <a:endParaRPr kumimoji="1" lang="zh-TW" altLang="en-US" sz="1050" dirty="0"/>
            </a:p>
          </p:txBody>
        </p:sp>
      </p:grpSp>
      <p:pic>
        <p:nvPicPr>
          <p:cNvPr id="173" name="table">
            <a:extLst>
              <a:ext uri="{FF2B5EF4-FFF2-40B4-BE49-F238E27FC236}">
                <a16:creationId xmlns:a16="http://schemas.microsoft.com/office/drawing/2014/main" id="{ABBF47C6-07F9-4A51-AC9C-379B7408BC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284" y="1185656"/>
            <a:ext cx="2082800" cy="217947"/>
          </a:xfrm>
          <a:prstGeom prst="rect">
            <a:avLst/>
          </a:prstGeom>
        </p:spPr>
      </p:pic>
      <p:pic>
        <p:nvPicPr>
          <p:cNvPr id="174" name="table">
            <a:extLst>
              <a:ext uri="{FF2B5EF4-FFF2-40B4-BE49-F238E27FC236}">
                <a16:creationId xmlns:a16="http://schemas.microsoft.com/office/drawing/2014/main" id="{5B3B6041-2589-4E5E-BDE9-6D8E7B25B1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406" y="6100766"/>
            <a:ext cx="2082800" cy="2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3365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>
            <a:extLst>
              <a:ext uri="{FF2B5EF4-FFF2-40B4-BE49-F238E27FC236}">
                <a16:creationId xmlns:a16="http://schemas.microsoft.com/office/drawing/2014/main" id="{85873771-303A-0A37-9769-8A5DE96D071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972004" cy="400110"/>
            <a:chOff x="568442" y="319364"/>
            <a:chExt cx="1972004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874488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AES DC</a:t>
              </a:r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 </a:t>
              </a:r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Result</a:t>
              </a: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85A924CF-9D13-4415-8577-1B0B54F73FA2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636C65-4CA1-0788-F4FA-0189367D11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98" y="1038840"/>
            <a:ext cx="10080000" cy="14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9EECFC4C-F92A-C701-043D-A4CB6108F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98" y="3245982"/>
            <a:ext cx="10080000" cy="1518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BC7118A-CE3C-901E-D5D4-9E7E72B3971D}"/>
              </a:ext>
            </a:extLst>
          </p:cNvPr>
          <p:cNvSpPr/>
          <p:nvPr/>
        </p:nvSpPr>
        <p:spPr>
          <a:xfrm>
            <a:off x="4479531" y="1660810"/>
            <a:ext cx="2219217" cy="3600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62D63F5-94EE-9C33-DBBB-F2CA56CA93AF}"/>
              </a:ext>
            </a:extLst>
          </p:cNvPr>
          <p:cNvSpPr/>
          <p:nvPr/>
        </p:nvSpPr>
        <p:spPr>
          <a:xfrm>
            <a:off x="8643325" y="1923566"/>
            <a:ext cx="2219217" cy="36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FF9120D-54AA-FAB7-6281-EE5A8B3A4997}"/>
              </a:ext>
            </a:extLst>
          </p:cNvPr>
          <p:cNvSpPr/>
          <p:nvPr/>
        </p:nvSpPr>
        <p:spPr>
          <a:xfrm>
            <a:off x="4870142" y="3931919"/>
            <a:ext cx="5570307" cy="3600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31C05047-8990-6088-3DC6-5DA48D0F7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98" y="4942111"/>
            <a:ext cx="10080000" cy="1418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09970FD-F4F1-A93C-C81F-EC329F2312CD}"/>
              </a:ext>
            </a:extLst>
          </p:cNvPr>
          <p:cNvSpPr/>
          <p:nvPr/>
        </p:nvSpPr>
        <p:spPr>
          <a:xfrm>
            <a:off x="6242500" y="5824260"/>
            <a:ext cx="4677500" cy="36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48C771BF-797F-82D5-E4AD-921261E42717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5589140" y="2020810"/>
            <a:ext cx="2066156" cy="191110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E221763B-0997-53D8-84A5-1AF7BDD8772A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 flipH="1">
            <a:off x="8581250" y="2283566"/>
            <a:ext cx="1171684" cy="35406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711F0229-EFA3-51DF-150E-CE82184FBBFA}"/>
              </a:ext>
            </a:extLst>
          </p:cNvPr>
          <p:cNvSpPr/>
          <p:nvPr/>
        </p:nvSpPr>
        <p:spPr>
          <a:xfrm>
            <a:off x="720899" y="3931919"/>
            <a:ext cx="1080000" cy="3600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447EE09-3BF6-BFC8-22AD-D4A80A9F6BEE}"/>
              </a:ext>
            </a:extLst>
          </p:cNvPr>
          <p:cNvSpPr/>
          <p:nvPr/>
        </p:nvSpPr>
        <p:spPr>
          <a:xfrm>
            <a:off x="720898" y="5824260"/>
            <a:ext cx="1080000" cy="36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5817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164381" cy="400110"/>
            <a:chOff x="568442" y="319364"/>
            <a:chExt cx="3164381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066865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教育性晶片下線經驗</a:t>
              </a:r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-AES</a:t>
              </a:r>
              <a:endParaRPr lang="zh-CN" altLang="en-US" sz="20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63" name="文本框 16">
            <a:extLst>
              <a:ext uri="{FF2B5EF4-FFF2-40B4-BE49-F238E27FC236}">
                <a16:creationId xmlns:a16="http://schemas.microsoft.com/office/drawing/2014/main" id="{B553B099-A829-4CFA-9F09-490B7E4C5D3B}"/>
              </a:ext>
            </a:extLst>
          </p:cNvPr>
          <p:cNvSpPr txBox="1"/>
          <p:nvPr/>
        </p:nvSpPr>
        <p:spPr>
          <a:xfrm>
            <a:off x="2429603" y="2308985"/>
            <a:ext cx="26548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altLang="zh-TW" sz="2000" b="1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Look-up Functionality</a:t>
            </a:r>
            <a:endParaRPr kumimoji="1" lang="en-US" altLang="zh-TW" sz="2000" b="1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64" name="直線接點 63">
            <a:extLst>
              <a:ext uri="{FF2B5EF4-FFF2-40B4-BE49-F238E27FC236}">
                <a16:creationId xmlns:a16="http://schemas.microsoft.com/office/drawing/2014/main" id="{3CB3B5F7-2A5B-43ED-82E3-DCB22D53870C}"/>
              </a:ext>
            </a:extLst>
          </p:cNvPr>
          <p:cNvCxnSpPr>
            <a:cxnSpLocks/>
          </p:cNvCxnSpPr>
          <p:nvPr/>
        </p:nvCxnSpPr>
        <p:spPr>
          <a:xfrm>
            <a:off x="1414891" y="2711156"/>
            <a:ext cx="4680000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A9C0FE00-68C1-4993-AD19-BDE9BE6137BF}"/>
              </a:ext>
            </a:extLst>
          </p:cNvPr>
          <p:cNvSpPr txBox="1"/>
          <p:nvPr/>
        </p:nvSpPr>
        <p:spPr>
          <a:xfrm>
            <a:off x="1417151" y="2711275"/>
            <a:ext cx="468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Direct Logical Mapping</a:t>
            </a:r>
          </a:p>
        </p:txBody>
      </p:sp>
      <p:sp>
        <p:nvSpPr>
          <p:cNvPr id="66" name="文本框 16">
            <a:extLst>
              <a:ext uri="{FF2B5EF4-FFF2-40B4-BE49-F238E27FC236}">
                <a16:creationId xmlns:a16="http://schemas.microsoft.com/office/drawing/2014/main" id="{1A41B023-8B74-46F2-AA5A-1C7B915A53E0}"/>
              </a:ext>
            </a:extLst>
          </p:cNvPr>
          <p:cNvSpPr txBox="1"/>
          <p:nvPr/>
        </p:nvSpPr>
        <p:spPr>
          <a:xfrm>
            <a:off x="6818701" y="2307941"/>
            <a:ext cx="46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TW" sz="2000" b="1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Composite Field Operation</a:t>
            </a:r>
            <a:endParaRPr kumimoji="1" lang="en-US" altLang="zh-TW" sz="2000" b="1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67" name="直線接點 66">
            <a:extLst>
              <a:ext uri="{FF2B5EF4-FFF2-40B4-BE49-F238E27FC236}">
                <a16:creationId xmlns:a16="http://schemas.microsoft.com/office/drawing/2014/main" id="{2A44B28F-93A5-4AC0-AD22-EE34F29815A0}"/>
              </a:ext>
            </a:extLst>
          </p:cNvPr>
          <p:cNvCxnSpPr>
            <a:cxnSpLocks/>
          </p:cNvCxnSpPr>
          <p:nvPr/>
        </p:nvCxnSpPr>
        <p:spPr>
          <a:xfrm>
            <a:off x="6813308" y="2707031"/>
            <a:ext cx="4680000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C7586910-4EA7-47AA-9F46-C444E8AC93DE}"/>
              </a:ext>
            </a:extLst>
          </p:cNvPr>
          <p:cNvSpPr txBox="1"/>
          <p:nvPr/>
        </p:nvSpPr>
        <p:spPr>
          <a:xfrm>
            <a:off x="6817830" y="2710120"/>
            <a:ext cx="468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Multiplicative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nverse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+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Affine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</a:t>
            </a:r>
            <a:r>
              <a:rPr lang="en-US" altLang="zh-CN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ransformation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endParaRPr lang="en-US" altLang="zh-CN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69" name="群組 68">
            <a:extLst>
              <a:ext uri="{FF2B5EF4-FFF2-40B4-BE49-F238E27FC236}">
                <a16:creationId xmlns:a16="http://schemas.microsoft.com/office/drawing/2014/main" id="{2E87A7FB-5125-4067-B406-ED934D5DD7AA}"/>
              </a:ext>
            </a:extLst>
          </p:cNvPr>
          <p:cNvGrpSpPr/>
          <p:nvPr/>
        </p:nvGrpSpPr>
        <p:grpSpPr>
          <a:xfrm>
            <a:off x="1433544" y="1793284"/>
            <a:ext cx="1080000" cy="900000"/>
            <a:chOff x="2322686" y="3178324"/>
            <a:chExt cx="1080000" cy="900000"/>
          </a:xfrm>
        </p:grpSpPr>
        <p:pic>
          <p:nvPicPr>
            <p:cNvPr id="70" name="圖片 69">
              <a:extLst>
                <a:ext uri="{FF2B5EF4-FFF2-40B4-BE49-F238E27FC236}">
                  <a16:creationId xmlns:a16="http://schemas.microsoft.com/office/drawing/2014/main" id="{A77EFDD7-13B7-4B79-A505-55CCBF18E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2686" y="3178324"/>
              <a:ext cx="720000" cy="720000"/>
            </a:xfrm>
            <a:prstGeom prst="rect">
              <a:avLst/>
            </a:prstGeom>
          </p:spPr>
        </p:pic>
        <p:pic>
          <p:nvPicPr>
            <p:cNvPr id="71" name="圖片 70">
              <a:extLst>
                <a:ext uri="{FF2B5EF4-FFF2-40B4-BE49-F238E27FC236}">
                  <a16:creationId xmlns:a16="http://schemas.microsoft.com/office/drawing/2014/main" id="{7619A2FD-2974-4127-AFD5-DFECEB8B7B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2686" y="3718324"/>
              <a:ext cx="360000" cy="360000"/>
            </a:xfrm>
            <a:prstGeom prst="rect">
              <a:avLst/>
            </a:prstGeom>
          </p:spPr>
        </p:pic>
      </p:grpSp>
      <p:pic>
        <p:nvPicPr>
          <p:cNvPr id="72" name="圖片 71">
            <a:extLst>
              <a:ext uri="{FF2B5EF4-FFF2-40B4-BE49-F238E27FC236}">
                <a16:creationId xmlns:a16="http://schemas.microsoft.com/office/drawing/2014/main" id="{E337162A-4245-4C3D-8217-BD3DB232B5E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118" y="1846159"/>
            <a:ext cx="720000" cy="720000"/>
          </a:xfrm>
          <a:prstGeom prst="rect">
            <a:avLst/>
          </a:prstGeom>
        </p:spPr>
      </p:pic>
      <p:grpSp>
        <p:nvGrpSpPr>
          <p:cNvPr id="73" name="群組 72">
            <a:extLst>
              <a:ext uri="{FF2B5EF4-FFF2-40B4-BE49-F238E27FC236}">
                <a16:creationId xmlns:a16="http://schemas.microsoft.com/office/drawing/2014/main" id="{CD555736-780A-4CF4-8F7F-3966EDE13D8E}"/>
              </a:ext>
            </a:extLst>
          </p:cNvPr>
          <p:cNvGrpSpPr/>
          <p:nvPr/>
        </p:nvGrpSpPr>
        <p:grpSpPr>
          <a:xfrm>
            <a:off x="2608514" y="4293747"/>
            <a:ext cx="6974972" cy="1115038"/>
            <a:chOff x="0" y="5818513"/>
            <a:chExt cx="6974972" cy="111503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矩形 73">
                  <a:extLst>
                    <a:ext uri="{FF2B5EF4-FFF2-40B4-BE49-F238E27FC236}">
                      <a16:creationId xmlns:a16="http://schemas.microsoft.com/office/drawing/2014/main" id="{4AE28E46-846A-4B82-9191-D90715FC4ACD}"/>
                    </a:ext>
                  </a:extLst>
                </p:cNvPr>
                <p:cNvSpPr/>
                <p:nvPr/>
              </p:nvSpPr>
              <p:spPr>
                <a:xfrm>
                  <a:off x="793072" y="6212993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zh-TW" altLang="en-US" sz="1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𝛿</m:t>
                        </m:r>
                      </m:oMath>
                    </m:oMathPara>
                  </a14:m>
                  <a:endParaRPr lang="zh-TW" altLang="en-US" sz="1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43" name="矩形 242">
                  <a:extLst>
                    <a:ext uri="{FF2B5EF4-FFF2-40B4-BE49-F238E27FC236}">
                      <a16:creationId xmlns:a16="http://schemas.microsoft.com/office/drawing/2014/main" id="{FE966134-EFF4-4B03-9B90-4CA9D1B458C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3072" y="6212993"/>
                  <a:ext cx="360000" cy="360000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75" name="群組 74">
              <a:extLst>
                <a:ext uri="{FF2B5EF4-FFF2-40B4-BE49-F238E27FC236}">
                  <a16:creationId xmlns:a16="http://schemas.microsoft.com/office/drawing/2014/main" id="{6EEDFC83-B89A-4157-B8F7-917CD291088E}"/>
                </a:ext>
              </a:extLst>
            </p:cNvPr>
            <p:cNvGrpSpPr/>
            <p:nvPr/>
          </p:nvGrpSpPr>
          <p:grpSpPr>
            <a:xfrm>
              <a:off x="1925550" y="6663551"/>
              <a:ext cx="180000" cy="180000"/>
              <a:chOff x="2616764" y="5400675"/>
              <a:chExt cx="180000" cy="180000"/>
            </a:xfrm>
          </p:grpSpPr>
          <p:sp>
            <p:nvSpPr>
              <p:cNvPr id="123" name="橢圓 122">
                <a:extLst>
                  <a:ext uri="{FF2B5EF4-FFF2-40B4-BE49-F238E27FC236}">
                    <a16:creationId xmlns:a16="http://schemas.microsoft.com/office/drawing/2014/main" id="{A58C0734-375C-4401-9C2A-FCCA6A432D97}"/>
                  </a:ext>
                </a:extLst>
              </p:cNvPr>
              <p:cNvSpPr/>
              <p:nvPr/>
            </p:nvSpPr>
            <p:spPr>
              <a:xfrm>
                <a:off x="2616764" y="5400675"/>
                <a:ext cx="180000" cy="180000"/>
              </a:xfrm>
              <a:prstGeom prst="ellipse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zh-TW" altLang="en-US" sz="1000"/>
              </a:p>
            </p:txBody>
          </p:sp>
          <p:cxnSp>
            <p:nvCxnSpPr>
              <p:cNvPr id="124" name="直線接點 123">
                <a:extLst>
                  <a:ext uri="{FF2B5EF4-FFF2-40B4-BE49-F238E27FC236}">
                    <a16:creationId xmlns:a16="http://schemas.microsoft.com/office/drawing/2014/main" id="{68B4847C-FB3A-40A3-B19E-9C05F494D8A1}"/>
                  </a:ext>
                </a:extLst>
              </p:cNvPr>
              <p:cNvCxnSpPr>
                <a:cxnSpLocks/>
                <a:stCxn id="123" idx="0"/>
                <a:endCxn id="123" idx="4"/>
              </p:cNvCxnSpPr>
              <p:nvPr/>
            </p:nvCxnSpPr>
            <p:spPr>
              <a:xfrm>
                <a:off x="2706764" y="5400675"/>
                <a:ext cx="0" cy="180000"/>
              </a:xfrm>
              <a:prstGeom prst="line">
                <a:avLst/>
              </a:prstGeom>
              <a:ln w="1270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接點 124">
                <a:extLst>
                  <a:ext uri="{FF2B5EF4-FFF2-40B4-BE49-F238E27FC236}">
                    <a16:creationId xmlns:a16="http://schemas.microsoft.com/office/drawing/2014/main" id="{CF8CECC3-5579-4050-AE9A-753A4FBA71BB}"/>
                  </a:ext>
                </a:extLst>
              </p:cNvPr>
              <p:cNvCxnSpPr>
                <a:cxnSpLocks/>
                <a:stCxn id="123" idx="2"/>
                <a:endCxn id="123" idx="6"/>
              </p:cNvCxnSpPr>
              <p:nvPr/>
            </p:nvCxnSpPr>
            <p:spPr>
              <a:xfrm>
                <a:off x="2616764" y="5490675"/>
                <a:ext cx="180000" cy="0"/>
              </a:xfrm>
              <a:prstGeom prst="line">
                <a:avLst/>
              </a:prstGeom>
              <a:ln w="1270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矩形 75">
                  <a:extLst>
                    <a:ext uri="{FF2B5EF4-FFF2-40B4-BE49-F238E27FC236}">
                      <a16:creationId xmlns:a16="http://schemas.microsoft.com/office/drawing/2014/main" id="{B5882B15-7625-49D5-B719-011F500FB7E9}"/>
                    </a:ext>
                  </a:extLst>
                </p:cNvPr>
                <p:cNvSpPr/>
                <p:nvPr/>
              </p:nvSpPr>
              <p:spPr>
                <a:xfrm>
                  <a:off x="2197229" y="5852826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right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1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45" name="矩形 244">
                  <a:extLst>
                    <a:ext uri="{FF2B5EF4-FFF2-40B4-BE49-F238E27FC236}">
                      <a16:creationId xmlns:a16="http://schemas.microsoft.com/office/drawing/2014/main" id="{061F8616-E298-48D7-AB6E-7D1D162AAD2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97229" y="5852826"/>
                  <a:ext cx="360000" cy="360000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7" name="接點: 肘形 76">
              <a:extLst>
                <a:ext uri="{FF2B5EF4-FFF2-40B4-BE49-F238E27FC236}">
                  <a16:creationId xmlns:a16="http://schemas.microsoft.com/office/drawing/2014/main" id="{4070CF07-5337-486A-BC89-D91753C8ADF3}"/>
                </a:ext>
              </a:extLst>
            </p:cNvPr>
            <p:cNvCxnSpPr>
              <a:cxnSpLocks/>
              <a:stCxn id="76" idx="1"/>
              <a:endCxn id="123" idx="2"/>
            </p:cNvCxnSpPr>
            <p:nvPr/>
          </p:nvCxnSpPr>
          <p:spPr>
            <a:xfrm rot="10800000" flipV="1">
              <a:off x="1925551" y="6032825"/>
              <a:ext cx="271679" cy="720725"/>
            </a:xfrm>
            <a:prstGeom prst="bentConnector3">
              <a:avLst>
                <a:gd name="adj1" fmla="val 291427"/>
              </a:avLst>
            </a:prstGeom>
            <a:ln w="12700">
              <a:solidFill>
                <a:srgbClr val="0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單箭頭接點 77">
              <a:extLst>
                <a:ext uri="{FF2B5EF4-FFF2-40B4-BE49-F238E27FC236}">
                  <a16:creationId xmlns:a16="http://schemas.microsoft.com/office/drawing/2014/main" id="{EB769335-E79B-48BA-BA1D-207049718143}"/>
                </a:ext>
              </a:extLst>
            </p:cNvPr>
            <p:cNvCxnSpPr>
              <a:cxnSpLocks/>
              <a:stCxn id="74" idx="3"/>
            </p:cNvCxnSpPr>
            <p:nvPr/>
          </p:nvCxnSpPr>
          <p:spPr>
            <a:xfrm>
              <a:off x="1153072" y="6392993"/>
              <a:ext cx="252312" cy="0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矩形 78">
                  <a:extLst>
                    <a:ext uri="{FF2B5EF4-FFF2-40B4-BE49-F238E27FC236}">
                      <a16:creationId xmlns:a16="http://schemas.microsoft.com/office/drawing/2014/main" id="{5330F89B-89D4-4B2E-B293-A1819C87572D}"/>
                    </a:ext>
                  </a:extLst>
                </p:cNvPr>
                <p:cNvSpPr/>
                <p:nvPr/>
              </p:nvSpPr>
              <p:spPr>
                <a:xfrm>
                  <a:off x="2917228" y="5852654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zh-TW" sz="1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zh-TW" altLang="en-US" sz="1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oMath>
                    </m:oMathPara>
                  </a14:m>
                  <a:endParaRPr lang="zh-TW" altLang="en-US" sz="1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48" name="矩形 247">
                  <a:extLst>
                    <a:ext uri="{FF2B5EF4-FFF2-40B4-BE49-F238E27FC236}">
                      <a16:creationId xmlns:a16="http://schemas.microsoft.com/office/drawing/2014/main" id="{80D18148-8BCA-4277-BFB1-6FFFB89F298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17228" y="5852654"/>
                  <a:ext cx="360000" cy="360000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0" name="矩形 79">
                  <a:extLst>
                    <a:ext uri="{FF2B5EF4-FFF2-40B4-BE49-F238E27FC236}">
                      <a16:creationId xmlns:a16="http://schemas.microsoft.com/office/drawing/2014/main" id="{ADF4F131-3B7D-4CF6-AEEC-D1C9D5A526ED}"/>
                    </a:ext>
                  </a:extLst>
                </p:cNvPr>
                <p:cNvSpPr/>
                <p:nvPr/>
              </p:nvSpPr>
              <p:spPr>
                <a:xfrm>
                  <a:off x="3853376" y="6213188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right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p>
                        </m:sSup>
                      </m:oMath>
                    </m:oMathPara>
                  </a14:m>
                  <a:endParaRPr lang="zh-TW" altLang="en-US" sz="1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49" name="矩形 248">
                  <a:extLst>
                    <a:ext uri="{FF2B5EF4-FFF2-40B4-BE49-F238E27FC236}">
                      <a16:creationId xmlns:a16="http://schemas.microsoft.com/office/drawing/2014/main" id="{BCFB60D9-AAB8-4A34-ADBB-9C091D06BE1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53376" y="6213188"/>
                  <a:ext cx="360000" cy="360000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矩形 80">
                  <a:extLst>
                    <a:ext uri="{FF2B5EF4-FFF2-40B4-BE49-F238E27FC236}">
                      <a16:creationId xmlns:a16="http://schemas.microsoft.com/office/drawing/2014/main" id="{FA0D5178-1591-47ED-A4D9-F1147061AFA4}"/>
                    </a:ext>
                  </a:extLst>
                </p:cNvPr>
                <p:cNvSpPr/>
                <p:nvPr/>
              </p:nvSpPr>
              <p:spPr>
                <a:xfrm>
                  <a:off x="2917228" y="6573551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zh-TW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zh-TW" alt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50" name="矩形 249">
                  <a:extLst>
                    <a:ext uri="{FF2B5EF4-FFF2-40B4-BE49-F238E27FC236}">
                      <a16:creationId xmlns:a16="http://schemas.microsoft.com/office/drawing/2014/main" id="{64BAD336-2B5D-4D03-8032-83150156CAA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17228" y="6573551"/>
                  <a:ext cx="360000" cy="360000"/>
                </a:xfrm>
                <a:prstGeom prst="rect">
                  <a:avLst/>
                </a:prstGeom>
                <a:blipFill>
                  <a:blip r:embed="rId22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82" name="群組 81">
              <a:extLst>
                <a:ext uri="{FF2B5EF4-FFF2-40B4-BE49-F238E27FC236}">
                  <a16:creationId xmlns:a16="http://schemas.microsoft.com/office/drawing/2014/main" id="{2AEC8ED7-8C50-40DB-BACC-7542281803C0}"/>
                </a:ext>
              </a:extLst>
            </p:cNvPr>
            <p:cNvGrpSpPr/>
            <p:nvPr/>
          </p:nvGrpSpPr>
          <p:grpSpPr>
            <a:xfrm>
              <a:off x="3439073" y="6302871"/>
              <a:ext cx="180000" cy="180000"/>
              <a:chOff x="2616764" y="5400675"/>
              <a:chExt cx="180000" cy="180000"/>
            </a:xfrm>
          </p:grpSpPr>
          <p:sp>
            <p:nvSpPr>
              <p:cNvPr id="120" name="橢圓 119">
                <a:extLst>
                  <a:ext uri="{FF2B5EF4-FFF2-40B4-BE49-F238E27FC236}">
                    <a16:creationId xmlns:a16="http://schemas.microsoft.com/office/drawing/2014/main" id="{63882D4A-59E2-43B4-8D7F-8B0411106098}"/>
                  </a:ext>
                </a:extLst>
              </p:cNvPr>
              <p:cNvSpPr/>
              <p:nvPr/>
            </p:nvSpPr>
            <p:spPr>
              <a:xfrm>
                <a:off x="2616764" y="5400675"/>
                <a:ext cx="180000" cy="180000"/>
              </a:xfrm>
              <a:prstGeom prst="ellipse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zh-TW" altLang="en-US" sz="1000"/>
              </a:p>
            </p:txBody>
          </p:sp>
          <p:cxnSp>
            <p:nvCxnSpPr>
              <p:cNvPr id="121" name="直線接點 120">
                <a:extLst>
                  <a:ext uri="{FF2B5EF4-FFF2-40B4-BE49-F238E27FC236}">
                    <a16:creationId xmlns:a16="http://schemas.microsoft.com/office/drawing/2014/main" id="{97A9EED1-6446-4BFF-AA2C-84A2B95E00FA}"/>
                  </a:ext>
                </a:extLst>
              </p:cNvPr>
              <p:cNvCxnSpPr>
                <a:cxnSpLocks/>
                <a:stCxn id="120" idx="0"/>
                <a:endCxn id="120" idx="4"/>
              </p:cNvCxnSpPr>
              <p:nvPr/>
            </p:nvCxnSpPr>
            <p:spPr>
              <a:xfrm>
                <a:off x="2706764" y="5400675"/>
                <a:ext cx="0" cy="180000"/>
              </a:xfrm>
              <a:prstGeom prst="line">
                <a:avLst/>
              </a:prstGeom>
              <a:ln w="1270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接點 121">
                <a:extLst>
                  <a:ext uri="{FF2B5EF4-FFF2-40B4-BE49-F238E27FC236}">
                    <a16:creationId xmlns:a16="http://schemas.microsoft.com/office/drawing/2014/main" id="{3EFB2020-9A49-48AC-BCE0-9021BF484046}"/>
                  </a:ext>
                </a:extLst>
              </p:cNvPr>
              <p:cNvCxnSpPr>
                <a:cxnSpLocks/>
                <a:stCxn id="120" idx="2"/>
                <a:endCxn id="120" idx="6"/>
              </p:cNvCxnSpPr>
              <p:nvPr/>
            </p:nvCxnSpPr>
            <p:spPr>
              <a:xfrm>
                <a:off x="2616764" y="5490675"/>
                <a:ext cx="180000" cy="0"/>
              </a:xfrm>
              <a:prstGeom prst="line">
                <a:avLst/>
              </a:prstGeom>
              <a:ln w="1270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3" name="矩形 82">
                  <a:extLst>
                    <a:ext uri="{FF2B5EF4-FFF2-40B4-BE49-F238E27FC236}">
                      <a16:creationId xmlns:a16="http://schemas.microsoft.com/office/drawing/2014/main" id="{E2AFEB50-FBF6-4378-BD91-D89E982FE4A9}"/>
                    </a:ext>
                  </a:extLst>
                </p:cNvPr>
                <p:cNvSpPr/>
                <p:nvPr/>
              </p:nvSpPr>
              <p:spPr>
                <a:xfrm>
                  <a:off x="4658533" y="5854731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zh-TW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zh-TW" alt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53" name="矩形 252">
                  <a:extLst>
                    <a:ext uri="{FF2B5EF4-FFF2-40B4-BE49-F238E27FC236}">
                      <a16:creationId xmlns:a16="http://schemas.microsoft.com/office/drawing/2014/main" id="{67CB1AB1-9131-48F4-BE4F-6D465F21060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58533" y="5854731"/>
                  <a:ext cx="360000" cy="360000"/>
                </a:xfrm>
                <a:prstGeom prst="rect">
                  <a:avLst/>
                </a:prstGeom>
                <a:blipFill>
                  <a:blip r:embed="rId23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矩形 83">
                  <a:extLst>
                    <a:ext uri="{FF2B5EF4-FFF2-40B4-BE49-F238E27FC236}">
                      <a16:creationId xmlns:a16="http://schemas.microsoft.com/office/drawing/2014/main" id="{4E2857CF-2714-4F9F-B540-1551A02BC0AB}"/>
                    </a:ext>
                  </a:extLst>
                </p:cNvPr>
                <p:cNvSpPr/>
                <p:nvPr/>
              </p:nvSpPr>
              <p:spPr>
                <a:xfrm>
                  <a:off x="4658532" y="6573551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zh-TW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zh-TW" alt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54" name="矩形 253">
                  <a:extLst>
                    <a:ext uri="{FF2B5EF4-FFF2-40B4-BE49-F238E27FC236}">
                      <a16:creationId xmlns:a16="http://schemas.microsoft.com/office/drawing/2014/main" id="{1445F106-8DF8-4052-93D6-339549E32EB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58532" y="6573551"/>
                  <a:ext cx="360000" cy="360000"/>
                </a:xfrm>
                <a:prstGeom prst="rect">
                  <a:avLst/>
                </a:prstGeom>
                <a:blipFill>
                  <a:blip r:embed="rId24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5" name="直線單箭頭接點 84">
              <a:extLst>
                <a:ext uri="{FF2B5EF4-FFF2-40B4-BE49-F238E27FC236}">
                  <a16:creationId xmlns:a16="http://schemas.microsoft.com/office/drawing/2014/main" id="{A32DEF3F-A1EF-4177-899C-865F12C8D6BC}"/>
                </a:ext>
              </a:extLst>
            </p:cNvPr>
            <p:cNvCxnSpPr>
              <a:cxnSpLocks/>
              <a:stCxn id="76" idx="3"/>
              <a:endCxn id="79" idx="1"/>
            </p:cNvCxnSpPr>
            <p:nvPr/>
          </p:nvCxnSpPr>
          <p:spPr>
            <a:xfrm flipV="1">
              <a:off x="2557229" y="6032654"/>
              <a:ext cx="359999" cy="172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單箭頭接點 85">
              <a:extLst>
                <a:ext uri="{FF2B5EF4-FFF2-40B4-BE49-F238E27FC236}">
                  <a16:creationId xmlns:a16="http://schemas.microsoft.com/office/drawing/2014/main" id="{7EA2F936-76C8-40A6-AB91-06DCB0DFE18B}"/>
                </a:ext>
              </a:extLst>
            </p:cNvPr>
            <p:cNvCxnSpPr>
              <a:stCxn id="123" idx="6"/>
              <a:endCxn id="81" idx="1"/>
            </p:cNvCxnSpPr>
            <p:nvPr/>
          </p:nvCxnSpPr>
          <p:spPr>
            <a:xfrm>
              <a:off x="2105550" y="6753551"/>
              <a:ext cx="811678" cy="0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接點: 肘形 86">
              <a:extLst>
                <a:ext uri="{FF2B5EF4-FFF2-40B4-BE49-F238E27FC236}">
                  <a16:creationId xmlns:a16="http://schemas.microsoft.com/office/drawing/2014/main" id="{973BD0F0-7A6F-4061-9363-48F25A3CCAEB}"/>
                </a:ext>
              </a:extLst>
            </p:cNvPr>
            <p:cNvCxnSpPr>
              <a:stCxn id="79" idx="3"/>
              <a:endCxn id="120" idx="0"/>
            </p:cNvCxnSpPr>
            <p:nvPr/>
          </p:nvCxnSpPr>
          <p:spPr>
            <a:xfrm>
              <a:off x="3277228" y="6032654"/>
              <a:ext cx="251845" cy="270217"/>
            </a:xfrm>
            <a:prstGeom prst="bentConnector2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接點: 肘形 87">
              <a:extLst>
                <a:ext uri="{FF2B5EF4-FFF2-40B4-BE49-F238E27FC236}">
                  <a16:creationId xmlns:a16="http://schemas.microsoft.com/office/drawing/2014/main" id="{658C6536-30DD-4D92-BD0F-89935E26461A}"/>
                </a:ext>
              </a:extLst>
            </p:cNvPr>
            <p:cNvCxnSpPr>
              <a:stCxn id="81" idx="3"/>
              <a:endCxn id="120" idx="4"/>
            </p:cNvCxnSpPr>
            <p:nvPr/>
          </p:nvCxnSpPr>
          <p:spPr>
            <a:xfrm flipV="1">
              <a:off x="3277228" y="6482871"/>
              <a:ext cx="251845" cy="270680"/>
            </a:xfrm>
            <a:prstGeom prst="bentConnector2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單箭頭接點 88">
              <a:extLst>
                <a:ext uri="{FF2B5EF4-FFF2-40B4-BE49-F238E27FC236}">
                  <a16:creationId xmlns:a16="http://schemas.microsoft.com/office/drawing/2014/main" id="{891562F4-93F1-48F7-9AAF-792CF480DFC7}"/>
                </a:ext>
              </a:extLst>
            </p:cNvPr>
            <p:cNvCxnSpPr>
              <a:cxnSpLocks/>
              <a:stCxn id="120" idx="6"/>
              <a:endCxn id="80" idx="1"/>
            </p:cNvCxnSpPr>
            <p:nvPr/>
          </p:nvCxnSpPr>
          <p:spPr>
            <a:xfrm>
              <a:off x="3619073" y="6392871"/>
              <a:ext cx="234303" cy="317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線單箭頭接點 89">
              <a:extLst>
                <a:ext uri="{FF2B5EF4-FFF2-40B4-BE49-F238E27FC236}">
                  <a16:creationId xmlns:a16="http://schemas.microsoft.com/office/drawing/2014/main" id="{BA9DC61B-FF88-4F67-B6A0-66D04FBFBABC}"/>
                </a:ext>
              </a:extLst>
            </p:cNvPr>
            <p:cNvCxnSpPr>
              <a:cxnSpLocks/>
              <a:endCxn id="123" idx="0"/>
            </p:cNvCxnSpPr>
            <p:nvPr/>
          </p:nvCxnSpPr>
          <p:spPr>
            <a:xfrm>
              <a:off x="2015550" y="6033275"/>
              <a:ext cx="0" cy="630276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橢圓 90">
              <a:extLst>
                <a:ext uri="{FF2B5EF4-FFF2-40B4-BE49-F238E27FC236}">
                  <a16:creationId xmlns:a16="http://schemas.microsoft.com/office/drawing/2014/main" id="{C3E63E97-EF2D-4ACA-B35D-285568636DCE}"/>
                </a:ext>
              </a:extLst>
            </p:cNvPr>
            <p:cNvSpPr/>
            <p:nvPr/>
          </p:nvSpPr>
          <p:spPr>
            <a:xfrm>
              <a:off x="1997998" y="6016421"/>
              <a:ext cx="36000" cy="36000"/>
            </a:xfrm>
            <a:prstGeom prst="ellipse">
              <a:avLst/>
            </a:prstGeom>
            <a:solidFill>
              <a:srgbClr val="000000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92" name="直線接點 91">
              <a:extLst>
                <a:ext uri="{FF2B5EF4-FFF2-40B4-BE49-F238E27FC236}">
                  <a16:creationId xmlns:a16="http://schemas.microsoft.com/office/drawing/2014/main" id="{83EF25A0-96DC-4336-B161-0181A9845D4B}"/>
                </a:ext>
              </a:extLst>
            </p:cNvPr>
            <p:cNvCxnSpPr/>
            <p:nvPr/>
          </p:nvCxnSpPr>
          <p:spPr>
            <a:xfrm flipH="1">
              <a:off x="1477230" y="5996654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文字方塊 92">
              <a:extLst>
                <a:ext uri="{FF2B5EF4-FFF2-40B4-BE49-F238E27FC236}">
                  <a16:creationId xmlns:a16="http://schemas.microsoft.com/office/drawing/2014/main" id="{A4D45DB7-F5F8-452D-A195-FFA692F50C2E}"/>
                </a:ext>
              </a:extLst>
            </p:cNvPr>
            <p:cNvSpPr txBox="1"/>
            <p:nvPr/>
          </p:nvSpPr>
          <p:spPr>
            <a:xfrm>
              <a:off x="1395315" y="5818513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4" name="直線接點 93">
              <a:extLst>
                <a:ext uri="{FF2B5EF4-FFF2-40B4-BE49-F238E27FC236}">
                  <a16:creationId xmlns:a16="http://schemas.microsoft.com/office/drawing/2014/main" id="{2DCA3039-A0A0-413D-8AA5-CBFF1C53E69F}"/>
                </a:ext>
              </a:extLst>
            </p:cNvPr>
            <p:cNvCxnSpPr/>
            <p:nvPr/>
          </p:nvCxnSpPr>
          <p:spPr>
            <a:xfrm flipH="1">
              <a:off x="1477230" y="6716744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文字方塊 94">
              <a:extLst>
                <a:ext uri="{FF2B5EF4-FFF2-40B4-BE49-F238E27FC236}">
                  <a16:creationId xmlns:a16="http://schemas.microsoft.com/office/drawing/2014/main" id="{7E230C54-F90F-4D6B-A3AC-B5F5F2431B7A}"/>
                </a:ext>
              </a:extLst>
            </p:cNvPr>
            <p:cNvSpPr txBox="1"/>
            <p:nvPr/>
          </p:nvSpPr>
          <p:spPr>
            <a:xfrm>
              <a:off x="1395315" y="6538603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6" name="接點: 肘形 95">
              <a:extLst>
                <a:ext uri="{FF2B5EF4-FFF2-40B4-BE49-F238E27FC236}">
                  <a16:creationId xmlns:a16="http://schemas.microsoft.com/office/drawing/2014/main" id="{91057C80-007F-4585-A264-43ED81C674D8}"/>
                </a:ext>
              </a:extLst>
            </p:cNvPr>
            <p:cNvCxnSpPr>
              <a:cxnSpLocks/>
              <a:endCxn id="81" idx="2"/>
            </p:cNvCxnSpPr>
            <p:nvPr/>
          </p:nvCxnSpPr>
          <p:spPr>
            <a:xfrm>
              <a:off x="1691769" y="6753551"/>
              <a:ext cx="1405459" cy="180000"/>
            </a:xfrm>
            <a:prstGeom prst="bentConnector4">
              <a:avLst>
                <a:gd name="adj1" fmla="val -49"/>
                <a:gd name="adj2" fmla="val 160324"/>
              </a:avLst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橢圓 96">
              <a:extLst>
                <a:ext uri="{FF2B5EF4-FFF2-40B4-BE49-F238E27FC236}">
                  <a16:creationId xmlns:a16="http://schemas.microsoft.com/office/drawing/2014/main" id="{F5782EFD-6E5F-4F56-B7D5-7DD7BF21043A}"/>
                </a:ext>
              </a:extLst>
            </p:cNvPr>
            <p:cNvSpPr/>
            <p:nvPr/>
          </p:nvSpPr>
          <p:spPr>
            <a:xfrm>
              <a:off x="1674897" y="6736601"/>
              <a:ext cx="36000" cy="36000"/>
            </a:xfrm>
            <a:prstGeom prst="ellipse">
              <a:avLst/>
            </a:prstGeom>
            <a:solidFill>
              <a:srgbClr val="000000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98" name="直線單箭頭接點 97">
              <a:extLst>
                <a:ext uri="{FF2B5EF4-FFF2-40B4-BE49-F238E27FC236}">
                  <a16:creationId xmlns:a16="http://schemas.microsoft.com/office/drawing/2014/main" id="{86D9FBC8-E9F8-4247-AC40-0499EA753293}"/>
                </a:ext>
              </a:extLst>
            </p:cNvPr>
            <p:cNvCxnSpPr>
              <a:stCxn id="80" idx="3"/>
            </p:cNvCxnSpPr>
            <p:nvPr/>
          </p:nvCxnSpPr>
          <p:spPr>
            <a:xfrm flipV="1">
              <a:off x="4213376" y="6392871"/>
              <a:ext cx="216000" cy="317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接點: 肘形 98">
              <a:extLst>
                <a:ext uri="{FF2B5EF4-FFF2-40B4-BE49-F238E27FC236}">
                  <a16:creationId xmlns:a16="http://schemas.microsoft.com/office/drawing/2014/main" id="{5A5C9D56-224E-40FA-93F9-589644FCAA1C}"/>
                </a:ext>
              </a:extLst>
            </p:cNvPr>
            <p:cNvCxnSpPr>
              <a:stCxn id="83" idx="1"/>
              <a:endCxn id="84" idx="1"/>
            </p:cNvCxnSpPr>
            <p:nvPr/>
          </p:nvCxnSpPr>
          <p:spPr>
            <a:xfrm rot="10800000" flipV="1">
              <a:off x="4658533" y="6034731"/>
              <a:ext cx="1" cy="718820"/>
            </a:xfrm>
            <a:prstGeom prst="bentConnector3">
              <a:avLst>
                <a:gd name="adj1" fmla="val 22860100000"/>
              </a:avLst>
            </a:prstGeom>
            <a:ln w="12700">
              <a:solidFill>
                <a:srgbClr val="0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接點: 肘形 99">
              <a:extLst>
                <a:ext uri="{FF2B5EF4-FFF2-40B4-BE49-F238E27FC236}">
                  <a16:creationId xmlns:a16="http://schemas.microsoft.com/office/drawing/2014/main" id="{40375C1F-C412-4743-99BD-45A0F0696903}"/>
                </a:ext>
              </a:extLst>
            </p:cNvPr>
            <p:cNvCxnSpPr>
              <a:stCxn id="83" idx="3"/>
              <a:endCxn id="84" idx="3"/>
            </p:cNvCxnSpPr>
            <p:nvPr/>
          </p:nvCxnSpPr>
          <p:spPr>
            <a:xfrm flipH="1">
              <a:off x="5018532" y="6034731"/>
              <a:ext cx="1" cy="718820"/>
            </a:xfrm>
            <a:prstGeom prst="bentConnector3">
              <a:avLst>
                <a:gd name="adj1" fmla="val -22860000000"/>
              </a:avLst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線單箭頭接點 100">
              <a:extLst>
                <a:ext uri="{FF2B5EF4-FFF2-40B4-BE49-F238E27FC236}">
                  <a16:creationId xmlns:a16="http://schemas.microsoft.com/office/drawing/2014/main" id="{DFDACF37-EE45-4A8E-BCC1-B3CDC0E39148}"/>
                </a:ext>
              </a:extLst>
            </p:cNvPr>
            <p:cNvCxnSpPr>
              <a:cxnSpLocks/>
              <a:endCxn id="118" idx="1"/>
            </p:cNvCxnSpPr>
            <p:nvPr/>
          </p:nvCxnSpPr>
          <p:spPr>
            <a:xfrm>
              <a:off x="5249674" y="6392871"/>
              <a:ext cx="360716" cy="251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接點 101">
              <a:extLst>
                <a:ext uri="{FF2B5EF4-FFF2-40B4-BE49-F238E27FC236}">
                  <a16:creationId xmlns:a16="http://schemas.microsoft.com/office/drawing/2014/main" id="{D2D7ADB4-E97F-4E33-849E-29E28F667CCF}"/>
                </a:ext>
              </a:extLst>
            </p:cNvPr>
            <p:cNvCxnSpPr/>
            <p:nvPr/>
          </p:nvCxnSpPr>
          <p:spPr>
            <a:xfrm flipH="1">
              <a:off x="5112961" y="5996654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文字方塊 102">
              <a:extLst>
                <a:ext uri="{FF2B5EF4-FFF2-40B4-BE49-F238E27FC236}">
                  <a16:creationId xmlns:a16="http://schemas.microsoft.com/office/drawing/2014/main" id="{04AF6915-8BF7-4AC0-8364-3B1F10447243}"/>
                </a:ext>
              </a:extLst>
            </p:cNvPr>
            <p:cNvSpPr txBox="1"/>
            <p:nvPr/>
          </p:nvSpPr>
          <p:spPr>
            <a:xfrm>
              <a:off x="5031046" y="5818513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4" name="直線接點 103">
              <a:extLst>
                <a:ext uri="{FF2B5EF4-FFF2-40B4-BE49-F238E27FC236}">
                  <a16:creationId xmlns:a16="http://schemas.microsoft.com/office/drawing/2014/main" id="{A8857B01-80CD-4BB3-B355-8719559A9B27}"/>
                </a:ext>
              </a:extLst>
            </p:cNvPr>
            <p:cNvCxnSpPr/>
            <p:nvPr/>
          </p:nvCxnSpPr>
          <p:spPr>
            <a:xfrm flipH="1">
              <a:off x="5113345" y="6716744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文字方塊 104">
              <a:extLst>
                <a:ext uri="{FF2B5EF4-FFF2-40B4-BE49-F238E27FC236}">
                  <a16:creationId xmlns:a16="http://schemas.microsoft.com/office/drawing/2014/main" id="{A71492DF-D570-4361-935E-E32B1BA192E3}"/>
                </a:ext>
              </a:extLst>
            </p:cNvPr>
            <p:cNvSpPr txBox="1"/>
            <p:nvPr/>
          </p:nvSpPr>
          <p:spPr>
            <a:xfrm>
              <a:off x="5031430" y="6538603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6" name="直線接點 105">
              <a:extLst>
                <a:ext uri="{FF2B5EF4-FFF2-40B4-BE49-F238E27FC236}">
                  <a16:creationId xmlns:a16="http://schemas.microsoft.com/office/drawing/2014/main" id="{D69A12DE-2B11-4890-9D4A-FA7665D4F839}"/>
                </a:ext>
              </a:extLst>
            </p:cNvPr>
            <p:cNvCxnSpPr/>
            <p:nvPr/>
          </p:nvCxnSpPr>
          <p:spPr>
            <a:xfrm flipH="1">
              <a:off x="5364421" y="6356520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文字方塊 106">
              <a:extLst>
                <a:ext uri="{FF2B5EF4-FFF2-40B4-BE49-F238E27FC236}">
                  <a16:creationId xmlns:a16="http://schemas.microsoft.com/office/drawing/2014/main" id="{F191E3B8-7AB5-4950-8B3D-2449ACB2D8F5}"/>
                </a:ext>
              </a:extLst>
            </p:cNvPr>
            <p:cNvSpPr txBox="1"/>
            <p:nvPr/>
          </p:nvSpPr>
          <p:spPr>
            <a:xfrm>
              <a:off x="5282506" y="6178379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8" name="接點: 肘形 107">
              <a:extLst>
                <a:ext uri="{FF2B5EF4-FFF2-40B4-BE49-F238E27FC236}">
                  <a16:creationId xmlns:a16="http://schemas.microsoft.com/office/drawing/2014/main" id="{081FDB23-7877-4C39-9950-AF3FDB4C2608}"/>
                </a:ext>
              </a:extLst>
            </p:cNvPr>
            <p:cNvCxnSpPr>
              <a:cxnSpLocks/>
              <a:endCxn id="84" idx="2"/>
            </p:cNvCxnSpPr>
            <p:nvPr/>
          </p:nvCxnSpPr>
          <p:spPr>
            <a:xfrm>
              <a:off x="2447419" y="6753551"/>
              <a:ext cx="2391113" cy="180000"/>
            </a:xfrm>
            <a:prstGeom prst="bentConnector4">
              <a:avLst>
                <a:gd name="adj1" fmla="val 28"/>
                <a:gd name="adj2" fmla="val 220651"/>
              </a:avLst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橢圓 108">
              <a:extLst>
                <a:ext uri="{FF2B5EF4-FFF2-40B4-BE49-F238E27FC236}">
                  <a16:creationId xmlns:a16="http://schemas.microsoft.com/office/drawing/2014/main" id="{9EAEDC48-648B-419F-B37A-A5952BBA23BE}"/>
                </a:ext>
              </a:extLst>
            </p:cNvPr>
            <p:cNvSpPr/>
            <p:nvPr/>
          </p:nvSpPr>
          <p:spPr>
            <a:xfrm>
              <a:off x="2430895" y="6736406"/>
              <a:ext cx="36000" cy="36000"/>
            </a:xfrm>
            <a:prstGeom prst="ellipse">
              <a:avLst/>
            </a:prstGeom>
            <a:solidFill>
              <a:srgbClr val="000000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10" name="接點: 肘形 109">
              <a:extLst>
                <a:ext uri="{FF2B5EF4-FFF2-40B4-BE49-F238E27FC236}">
                  <a16:creationId xmlns:a16="http://schemas.microsoft.com/office/drawing/2014/main" id="{266345D8-F07B-429B-B9BA-1CF6152217A9}"/>
                </a:ext>
              </a:extLst>
            </p:cNvPr>
            <p:cNvCxnSpPr>
              <a:cxnSpLocks/>
              <a:endCxn id="83" idx="0"/>
            </p:cNvCxnSpPr>
            <p:nvPr/>
          </p:nvCxnSpPr>
          <p:spPr>
            <a:xfrm flipV="1">
              <a:off x="2015550" y="5854731"/>
              <a:ext cx="2822983" cy="176585"/>
            </a:xfrm>
            <a:prstGeom prst="bentConnector4">
              <a:avLst>
                <a:gd name="adj1" fmla="val -20"/>
                <a:gd name="adj2" fmla="val 202486"/>
              </a:avLst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線單箭頭接點 110">
              <a:extLst>
                <a:ext uri="{FF2B5EF4-FFF2-40B4-BE49-F238E27FC236}">
                  <a16:creationId xmlns:a16="http://schemas.microsoft.com/office/drawing/2014/main" id="{D84366BE-D952-48B6-8900-B08E28D96433}"/>
                </a:ext>
              </a:extLst>
            </p:cNvPr>
            <p:cNvCxnSpPr>
              <a:cxnSpLocks/>
              <a:endCxn id="74" idx="1"/>
            </p:cNvCxnSpPr>
            <p:nvPr/>
          </p:nvCxnSpPr>
          <p:spPr>
            <a:xfrm>
              <a:off x="505072" y="6392520"/>
              <a:ext cx="288000" cy="473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文字方塊 111">
              <a:extLst>
                <a:ext uri="{FF2B5EF4-FFF2-40B4-BE49-F238E27FC236}">
                  <a16:creationId xmlns:a16="http://schemas.microsoft.com/office/drawing/2014/main" id="{1EF774D9-D468-434C-9CEB-68F653F6E218}"/>
                </a:ext>
              </a:extLst>
            </p:cNvPr>
            <p:cNvSpPr txBox="1"/>
            <p:nvPr/>
          </p:nvSpPr>
          <p:spPr>
            <a:xfrm>
              <a:off x="0" y="6269035"/>
              <a:ext cx="57740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data_in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3" name="直線接點 112">
              <a:extLst>
                <a:ext uri="{FF2B5EF4-FFF2-40B4-BE49-F238E27FC236}">
                  <a16:creationId xmlns:a16="http://schemas.microsoft.com/office/drawing/2014/main" id="{1554A401-FCE8-45F1-8108-E1ED172FA716}"/>
                </a:ext>
              </a:extLst>
            </p:cNvPr>
            <p:cNvCxnSpPr/>
            <p:nvPr/>
          </p:nvCxnSpPr>
          <p:spPr>
            <a:xfrm flipH="1">
              <a:off x="578764" y="6355217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文字方塊 113">
              <a:extLst>
                <a:ext uri="{FF2B5EF4-FFF2-40B4-BE49-F238E27FC236}">
                  <a16:creationId xmlns:a16="http://schemas.microsoft.com/office/drawing/2014/main" id="{A72F2D5C-B37C-4452-A1A2-AEBD5119DDB0}"/>
                </a:ext>
              </a:extLst>
            </p:cNvPr>
            <p:cNvSpPr txBox="1"/>
            <p:nvPr/>
          </p:nvSpPr>
          <p:spPr>
            <a:xfrm>
              <a:off x="496849" y="6177076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5" name="直線單箭頭接點 114">
              <a:extLst>
                <a:ext uri="{FF2B5EF4-FFF2-40B4-BE49-F238E27FC236}">
                  <a16:creationId xmlns:a16="http://schemas.microsoft.com/office/drawing/2014/main" id="{268319C8-7ECE-4F50-9EC6-AA6E642897FB}"/>
                </a:ext>
              </a:extLst>
            </p:cNvPr>
            <p:cNvCxnSpPr>
              <a:cxnSpLocks/>
              <a:stCxn id="118" idx="3"/>
            </p:cNvCxnSpPr>
            <p:nvPr/>
          </p:nvCxnSpPr>
          <p:spPr>
            <a:xfrm>
              <a:off x="6114390" y="6393122"/>
              <a:ext cx="288315" cy="0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接點 115">
              <a:extLst>
                <a:ext uri="{FF2B5EF4-FFF2-40B4-BE49-F238E27FC236}">
                  <a16:creationId xmlns:a16="http://schemas.microsoft.com/office/drawing/2014/main" id="{0FE4EB57-A751-4017-9E0E-4F43C9274825}"/>
                </a:ext>
              </a:extLst>
            </p:cNvPr>
            <p:cNvCxnSpPr/>
            <p:nvPr/>
          </p:nvCxnSpPr>
          <p:spPr>
            <a:xfrm flipH="1">
              <a:off x="6194676" y="6355217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文字方塊 116">
              <a:extLst>
                <a:ext uri="{FF2B5EF4-FFF2-40B4-BE49-F238E27FC236}">
                  <a16:creationId xmlns:a16="http://schemas.microsoft.com/office/drawing/2014/main" id="{99F053C9-CA2C-412A-8161-7D14BB8DA8EB}"/>
                </a:ext>
              </a:extLst>
            </p:cNvPr>
            <p:cNvSpPr txBox="1"/>
            <p:nvPr/>
          </p:nvSpPr>
          <p:spPr>
            <a:xfrm>
              <a:off x="6112761" y="6177076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8" name="矩形 117">
                  <a:extLst>
                    <a:ext uri="{FF2B5EF4-FFF2-40B4-BE49-F238E27FC236}">
                      <a16:creationId xmlns:a16="http://schemas.microsoft.com/office/drawing/2014/main" id="{D732745C-0E13-42C2-9ABC-38A63809D747}"/>
                    </a:ext>
                  </a:extLst>
                </p:cNvPr>
                <p:cNvSpPr/>
                <p:nvPr/>
              </p:nvSpPr>
              <p:spPr>
                <a:xfrm>
                  <a:off x="5610390" y="6105122"/>
                  <a:ext cx="504000" cy="576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TW" altLang="en-US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  <m:sup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oMath>
                    </m:oMathPara>
                  </a14:m>
                  <a:endParaRPr lang="en-US" altLang="zh-TW" sz="1000" dirty="0">
                    <a:solidFill>
                      <a:schemeClr val="tx1"/>
                    </a:solidFill>
                    <a:latin typeface="Times New Roman" panose="02020603050405020304" pitchFamily="18" charset="0"/>
                  </a:endParaRPr>
                </a:p>
                <a:p>
                  <a:pPr algn="ctr"/>
                  <a:r>
                    <a:rPr lang="en-US" altLang="zh-TW" sz="1000" dirty="0">
                      <a:solidFill>
                        <a:schemeClr val="tx1"/>
                      </a:solidFill>
                      <a:latin typeface="Times New Roman" panose="02020603050405020304" pitchFamily="18" charset="0"/>
                    </a:rPr>
                    <a:t>&amp;</a:t>
                  </a:r>
                </a:p>
                <a:p>
                  <a:pPr algn="ctr"/>
                  <a:r>
                    <a:rPr lang="en-US" altLang="zh-TW" sz="1000" dirty="0">
                      <a:solidFill>
                        <a:schemeClr val="tx1"/>
                      </a:solidFill>
                      <a:latin typeface="Times New Roman" panose="02020603050405020304" pitchFamily="18" charset="0"/>
                    </a:rPr>
                    <a:t>affine</a:t>
                  </a:r>
                </a:p>
              </p:txBody>
            </p:sp>
          </mc:Choice>
          <mc:Fallback xmlns="">
            <p:sp>
              <p:nvSpPr>
                <p:cNvPr id="295" name="矩形 294">
                  <a:extLst>
                    <a:ext uri="{FF2B5EF4-FFF2-40B4-BE49-F238E27FC236}">
                      <a16:creationId xmlns:a16="http://schemas.microsoft.com/office/drawing/2014/main" id="{88AF3FBB-CE8D-41E9-9CD4-B29BF90BE1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10390" y="6105122"/>
                  <a:ext cx="504000" cy="576000"/>
                </a:xfrm>
                <a:prstGeom prst="rect">
                  <a:avLst/>
                </a:prstGeom>
                <a:blipFill>
                  <a:blip r:embed="rId25"/>
                  <a:stretch>
                    <a:fillRect b="-2062"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9" name="文字方塊 118">
              <a:extLst>
                <a:ext uri="{FF2B5EF4-FFF2-40B4-BE49-F238E27FC236}">
                  <a16:creationId xmlns:a16="http://schemas.microsoft.com/office/drawing/2014/main" id="{C77F5EAC-B3E1-4C2D-85D4-23098DC54595}"/>
                </a:ext>
              </a:extLst>
            </p:cNvPr>
            <p:cNvSpPr txBox="1"/>
            <p:nvPr/>
          </p:nvSpPr>
          <p:spPr>
            <a:xfrm>
              <a:off x="6347876" y="6268106"/>
              <a:ext cx="6270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data_out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26" name="文字方塊 125">
            <a:extLst>
              <a:ext uri="{FF2B5EF4-FFF2-40B4-BE49-F238E27FC236}">
                <a16:creationId xmlns:a16="http://schemas.microsoft.com/office/drawing/2014/main" id="{2CCE888A-FA1E-4AC2-8E4D-735BF4FF429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42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5" grpId="0"/>
      <p:bldP spid="66" grpId="0"/>
      <p:bldP spid="6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-7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164381" cy="400110"/>
            <a:chOff x="568442" y="319364"/>
            <a:chExt cx="3164381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066865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教育性晶片下線經驗</a:t>
              </a:r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-AES</a:t>
              </a:r>
              <a:endParaRPr lang="zh-CN" altLang="en-US" sz="20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3096144A-0598-4B75-83AE-DCDDAEC087FD}"/>
                  </a:ext>
                </a:extLst>
              </p:cNvPr>
              <p:cNvSpPr txBox="1"/>
              <p:nvPr/>
            </p:nvSpPr>
            <p:spPr>
              <a:xfrm>
                <a:off x="1060561" y="1991420"/>
                <a:ext cx="7983276" cy="17135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altLang="zh-TW" i="1" smtClean="0">
                        <a:effectLst/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altLang="zh-TW" i="1" smtClean="0">
                        <a:effectLst/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∙</m:t>
                    </m:r>
                    <m:sSup>
                      <m:sSupPr>
                        <m:ctrlPr>
                          <a:rPr lang="zh-TW" altLang="zh-TW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TW" i="1">
                            <a:effectLst/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zh-TW" i="1">
                            <a:effectLst/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zh-TW" i="1">
                        <a:effectLst/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=1</m:t>
                    </m:r>
                  </m:oMath>
                </a14:m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TW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zh-TW" i="1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the multiplicative inverse of </a:t>
                </a:r>
                <a14:m>
                  <m:oMath xmlns:m="http://schemas.openxmlformats.org/officeDocument/2006/math">
                    <m:r>
                      <a:rPr lang="en-US" altLang="zh-TW" i="1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𝑎</m:t>
                    </m:r>
                  </m:oMath>
                </a14:m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From [11], the multiplicative inverse can be computed using Equation.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𝒃𝒙</m:t>
                          </m:r>
                          <m: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𝒄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US" altLang="zh-TW" sz="1800" b="1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 </m:t>
                      </m:r>
                      <m:r>
                        <a:rPr lang="en-US" altLang="zh-TW" sz="1800" b="1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𝒃</m:t>
                      </m:r>
                      <m:sSup>
                        <m:sSupPr>
                          <m:ctrlP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TW" sz="1800" b="1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1800" b="1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𝒃</m:t>
                              </m:r>
                            </m:e>
                            <m:sup>
                              <m:r>
                                <a:rPr lang="en-US" altLang="zh-TW" sz="1800" b="1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𝝀</m:t>
                          </m:r>
                          <m: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𝒄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𝒃</m:t>
                          </m:r>
                          <m: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𝒄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))</m:t>
                          </m:r>
                        </m:e>
                        <m:sup>
                          <m: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US" altLang="zh-TW" sz="1800" b="1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𝒙</m:t>
                      </m:r>
                      <m:r>
                        <a:rPr lang="en-US" altLang="zh-TW" sz="1800" b="1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+(</m:t>
                      </m:r>
                      <m:r>
                        <a:rPr lang="en-US" altLang="zh-TW" sz="1800" b="1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𝒄</m:t>
                      </m:r>
                      <m:r>
                        <a:rPr lang="en-US" altLang="zh-TW" sz="1800" b="1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altLang="zh-TW" sz="1800" b="1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𝒃</m:t>
                      </m:r>
                      <m:r>
                        <a:rPr lang="en-US" altLang="zh-TW" sz="1800" b="1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  <m:sSup>
                        <m:sSupPr>
                          <m:ctrlP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TW" sz="1800" b="1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1800" b="1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𝒃</m:t>
                              </m:r>
                            </m:e>
                            <m:sup>
                              <m:r>
                                <a:rPr lang="en-US" altLang="zh-TW" sz="1800" b="1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𝝀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+ 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𝒄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𝒃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+ 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𝒄</m:t>
                          </m:r>
                          <m:r>
                            <a:rPr lang="en-US" altLang="zh-TW" sz="1800" b="1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))</m:t>
                          </m:r>
                        </m:e>
                        <m:sup>
                          <m: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TW" sz="1800" b="1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𝟏</m:t>
                          </m:r>
                        </m:sup>
                      </m:sSup>
                    </m:oMath>
                  </m:oMathPara>
                </a14:m>
                <a:endParaRPr lang="en-US" altLang="zh-TW" sz="1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TW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irreducible polynomial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18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TW" sz="18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TW" sz="18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TW" sz="18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altLang="zh-TW" sz="18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altLang="zh-TW" sz="18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zh-TW" altLang="en-US" sz="18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altLang="zh-TW" sz="18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TW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zh-TW" altLang="en-US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3096144A-0598-4B75-83AE-DCDDAEC087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0561" y="1991420"/>
                <a:ext cx="7983276" cy="1713546"/>
              </a:xfrm>
              <a:prstGeom prst="rect">
                <a:avLst/>
              </a:prstGeom>
              <a:blipFill>
                <a:blip r:embed="rId3"/>
                <a:stretch>
                  <a:fillRect l="-687" b="-498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" name="矩形 126">
            <a:extLst>
              <a:ext uri="{FF2B5EF4-FFF2-40B4-BE49-F238E27FC236}">
                <a16:creationId xmlns:a16="http://schemas.microsoft.com/office/drawing/2014/main" id="{DA3FAB3B-B7BD-4AFC-96E1-656B4C7AA7D9}"/>
              </a:ext>
            </a:extLst>
          </p:cNvPr>
          <p:cNvSpPr/>
          <p:nvPr/>
        </p:nvSpPr>
        <p:spPr>
          <a:xfrm>
            <a:off x="-9414" y="6584630"/>
            <a:ext cx="1219773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: E. NC Mui, “Practical Implementation of </a:t>
            </a:r>
            <a:r>
              <a:rPr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Rijndael</a:t>
            </a:r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S-Box Using Combinational Logic,” unpublished draft.</a:t>
            </a:r>
          </a:p>
        </p:txBody>
      </p:sp>
      <p:sp>
        <p:nvSpPr>
          <p:cNvPr id="128" name="文本框 16">
            <a:extLst>
              <a:ext uri="{FF2B5EF4-FFF2-40B4-BE49-F238E27FC236}">
                <a16:creationId xmlns:a16="http://schemas.microsoft.com/office/drawing/2014/main" id="{F29D7D05-21F3-4C8C-A0C7-82FCE1EAA8E9}"/>
              </a:ext>
            </a:extLst>
          </p:cNvPr>
          <p:cNvSpPr txBox="1"/>
          <p:nvPr/>
        </p:nvSpPr>
        <p:spPr>
          <a:xfrm>
            <a:off x="1059707" y="1587500"/>
            <a:ext cx="2565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altLang="zh-TW" sz="2000" b="1" dirty="0">
                <a:solidFill>
                  <a:schemeClr val="accent6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Multiplicative inverse</a:t>
            </a:r>
          </a:p>
        </p:txBody>
      </p:sp>
      <p:cxnSp>
        <p:nvCxnSpPr>
          <p:cNvPr id="129" name="直線接點 128">
            <a:extLst>
              <a:ext uri="{FF2B5EF4-FFF2-40B4-BE49-F238E27FC236}">
                <a16:creationId xmlns:a16="http://schemas.microsoft.com/office/drawing/2014/main" id="{3929BC16-80BD-46A0-9A0F-88DD4250DC12}"/>
              </a:ext>
            </a:extLst>
          </p:cNvPr>
          <p:cNvCxnSpPr>
            <a:cxnSpLocks/>
          </p:cNvCxnSpPr>
          <p:nvPr/>
        </p:nvCxnSpPr>
        <p:spPr>
          <a:xfrm>
            <a:off x="1056751" y="1989671"/>
            <a:ext cx="2700000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群組 129">
            <a:extLst>
              <a:ext uri="{FF2B5EF4-FFF2-40B4-BE49-F238E27FC236}">
                <a16:creationId xmlns:a16="http://schemas.microsoft.com/office/drawing/2014/main" id="{768D94A5-6598-43FE-9580-6BE6EBF66CC6}"/>
              </a:ext>
            </a:extLst>
          </p:cNvPr>
          <p:cNvGrpSpPr/>
          <p:nvPr/>
        </p:nvGrpSpPr>
        <p:grpSpPr>
          <a:xfrm>
            <a:off x="2686301" y="4398088"/>
            <a:ext cx="6824477" cy="1115038"/>
            <a:chOff x="114806" y="2577465"/>
            <a:chExt cx="6824477" cy="111503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D82D30C5-54A9-4BCD-B653-86704D842F0D}"/>
                    </a:ext>
                  </a:extLst>
                </p:cNvPr>
                <p:cNvSpPr/>
                <p:nvPr/>
              </p:nvSpPr>
              <p:spPr>
                <a:xfrm>
                  <a:off x="907878" y="2971945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zh-TW" altLang="en-US" sz="1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𝛿</m:t>
                        </m:r>
                      </m:oMath>
                    </m:oMathPara>
                  </a14:m>
                  <a:endParaRPr lang="zh-TW" altLang="en-US" sz="1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90" name="矩形 189">
                  <a:extLst>
                    <a:ext uri="{FF2B5EF4-FFF2-40B4-BE49-F238E27FC236}">
                      <a16:creationId xmlns:a16="http://schemas.microsoft.com/office/drawing/2014/main" id="{23862EBB-5302-4BDE-A2DD-B730D64F9BE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7878" y="2971945"/>
                  <a:ext cx="360000" cy="360000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32" name="群組 131">
              <a:extLst>
                <a:ext uri="{FF2B5EF4-FFF2-40B4-BE49-F238E27FC236}">
                  <a16:creationId xmlns:a16="http://schemas.microsoft.com/office/drawing/2014/main" id="{480258C8-7BC7-4BAD-ABE9-3BC22DF63BF0}"/>
                </a:ext>
              </a:extLst>
            </p:cNvPr>
            <p:cNvGrpSpPr/>
            <p:nvPr/>
          </p:nvGrpSpPr>
          <p:grpSpPr>
            <a:xfrm>
              <a:off x="2040356" y="3422503"/>
              <a:ext cx="180000" cy="180000"/>
              <a:chOff x="2616764" y="5400675"/>
              <a:chExt cx="180000" cy="180000"/>
            </a:xfrm>
          </p:grpSpPr>
          <p:sp>
            <p:nvSpPr>
              <p:cNvPr id="180" name="橢圓 179">
                <a:extLst>
                  <a:ext uri="{FF2B5EF4-FFF2-40B4-BE49-F238E27FC236}">
                    <a16:creationId xmlns:a16="http://schemas.microsoft.com/office/drawing/2014/main" id="{00367B89-4E87-4069-A240-AEBCC3A1199E}"/>
                  </a:ext>
                </a:extLst>
              </p:cNvPr>
              <p:cNvSpPr/>
              <p:nvPr/>
            </p:nvSpPr>
            <p:spPr>
              <a:xfrm>
                <a:off x="2616764" y="5400675"/>
                <a:ext cx="180000" cy="180000"/>
              </a:xfrm>
              <a:prstGeom prst="ellipse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zh-TW" altLang="en-US" sz="1000"/>
              </a:p>
            </p:txBody>
          </p:sp>
          <p:cxnSp>
            <p:nvCxnSpPr>
              <p:cNvPr id="181" name="直線接點 180">
                <a:extLst>
                  <a:ext uri="{FF2B5EF4-FFF2-40B4-BE49-F238E27FC236}">
                    <a16:creationId xmlns:a16="http://schemas.microsoft.com/office/drawing/2014/main" id="{C6C1FC1E-2806-4497-B8C9-5A1E8C879E3E}"/>
                  </a:ext>
                </a:extLst>
              </p:cNvPr>
              <p:cNvCxnSpPr>
                <a:cxnSpLocks/>
                <a:stCxn id="180" idx="0"/>
                <a:endCxn id="180" idx="4"/>
              </p:cNvCxnSpPr>
              <p:nvPr/>
            </p:nvCxnSpPr>
            <p:spPr>
              <a:xfrm>
                <a:off x="2706764" y="5400675"/>
                <a:ext cx="0" cy="180000"/>
              </a:xfrm>
              <a:prstGeom prst="line">
                <a:avLst/>
              </a:prstGeom>
              <a:ln w="1270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接點 181">
                <a:extLst>
                  <a:ext uri="{FF2B5EF4-FFF2-40B4-BE49-F238E27FC236}">
                    <a16:creationId xmlns:a16="http://schemas.microsoft.com/office/drawing/2014/main" id="{85ED7169-3A44-4B3F-AD16-033D712339AF}"/>
                  </a:ext>
                </a:extLst>
              </p:cNvPr>
              <p:cNvCxnSpPr>
                <a:cxnSpLocks/>
                <a:stCxn id="180" idx="2"/>
                <a:endCxn id="180" idx="6"/>
              </p:cNvCxnSpPr>
              <p:nvPr/>
            </p:nvCxnSpPr>
            <p:spPr>
              <a:xfrm>
                <a:off x="2616764" y="5490675"/>
                <a:ext cx="180000" cy="0"/>
              </a:xfrm>
              <a:prstGeom prst="line">
                <a:avLst/>
              </a:prstGeom>
              <a:ln w="1270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3" name="矩形 132">
                  <a:extLst>
                    <a:ext uri="{FF2B5EF4-FFF2-40B4-BE49-F238E27FC236}">
                      <a16:creationId xmlns:a16="http://schemas.microsoft.com/office/drawing/2014/main" id="{D861D72E-07D7-4B6B-AEAE-FE5BB0DCA36B}"/>
                    </a:ext>
                  </a:extLst>
                </p:cNvPr>
                <p:cNvSpPr/>
                <p:nvPr/>
              </p:nvSpPr>
              <p:spPr>
                <a:xfrm>
                  <a:off x="2312035" y="2611778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right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1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92" name="矩形 191">
                  <a:extLst>
                    <a:ext uri="{FF2B5EF4-FFF2-40B4-BE49-F238E27FC236}">
                      <a16:creationId xmlns:a16="http://schemas.microsoft.com/office/drawing/2014/main" id="{A2B2D9DB-0611-43CD-A7B6-5670D7E4B10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12035" y="2611778"/>
                  <a:ext cx="360000" cy="360000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4" name="接點: 肘形 133">
              <a:extLst>
                <a:ext uri="{FF2B5EF4-FFF2-40B4-BE49-F238E27FC236}">
                  <a16:creationId xmlns:a16="http://schemas.microsoft.com/office/drawing/2014/main" id="{17BA5C88-83DC-4EFC-BBB7-BF566D63799E}"/>
                </a:ext>
              </a:extLst>
            </p:cNvPr>
            <p:cNvCxnSpPr>
              <a:cxnSpLocks/>
              <a:stCxn id="133" idx="1"/>
              <a:endCxn id="180" idx="2"/>
            </p:cNvCxnSpPr>
            <p:nvPr/>
          </p:nvCxnSpPr>
          <p:spPr>
            <a:xfrm rot="10800000" flipV="1">
              <a:off x="2040357" y="2791777"/>
              <a:ext cx="271679" cy="720725"/>
            </a:xfrm>
            <a:prstGeom prst="bentConnector3">
              <a:avLst>
                <a:gd name="adj1" fmla="val 291427"/>
              </a:avLst>
            </a:prstGeom>
            <a:ln w="12700">
              <a:solidFill>
                <a:srgbClr val="0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單箭頭接點 134">
              <a:extLst>
                <a:ext uri="{FF2B5EF4-FFF2-40B4-BE49-F238E27FC236}">
                  <a16:creationId xmlns:a16="http://schemas.microsoft.com/office/drawing/2014/main" id="{FEBA519C-D411-48FC-B90C-2188A206A987}"/>
                </a:ext>
              </a:extLst>
            </p:cNvPr>
            <p:cNvCxnSpPr>
              <a:cxnSpLocks/>
              <a:stCxn id="131" idx="3"/>
            </p:cNvCxnSpPr>
            <p:nvPr/>
          </p:nvCxnSpPr>
          <p:spPr>
            <a:xfrm>
              <a:off x="1267878" y="3151945"/>
              <a:ext cx="252312" cy="0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6" name="矩形 135">
                  <a:extLst>
                    <a:ext uri="{FF2B5EF4-FFF2-40B4-BE49-F238E27FC236}">
                      <a16:creationId xmlns:a16="http://schemas.microsoft.com/office/drawing/2014/main" id="{3E7E1BF9-6BA0-4058-B546-CA10C97A8D82}"/>
                    </a:ext>
                  </a:extLst>
                </p:cNvPr>
                <p:cNvSpPr/>
                <p:nvPr/>
              </p:nvSpPr>
              <p:spPr>
                <a:xfrm>
                  <a:off x="3032034" y="2611606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zh-TW" sz="1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zh-TW" altLang="en-US" sz="1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oMath>
                    </m:oMathPara>
                  </a14:m>
                  <a:endParaRPr lang="zh-TW" altLang="en-US" sz="1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95" name="矩形 194">
                  <a:extLst>
                    <a:ext uri="{FF2B5EF4-FFF2-40B4-BE49-F238E27FC236}">
                      <a16:creationId xmlns:a16="http://schemas.microsoft.com/office/drawing/2014/main" id="{9EE9C508-C386-4E87-815B-BA16F817D66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32034" y="2611606"/>
                  <a:ext cx="360000" cy="360000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7" name="矩形 136">
                  <a:extLst>
                    <a:ext uri="{FF2B5EF4-FFF2-40B4-BE49-F238E27FC236}">
                      <a16:creationId xmlns:a16="http://schemas.microsoft.com/office/drawing/2014/main" id="{55FE993D-F10B-4E65-994B-52C830FC76A9}"/>
                    </a:ext>
                  </a:extLst>
                </p:cNvPr>
                <p:cNvSpPr/>
                <p:nvPr/>
              </p:nvSpPr>
              <p:spPr>
                <a:xfrm>
                  <a:off x="3968182" y="2972140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right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p>
                        </m:sSup>
                      </m:oMath>
                    </m:oMathPara>
                  </a14:m>
                  <a:endParaRPr lang="zh-TW" altLang="en-US" sz="1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96" name="矩形 195">
                  <a:extLst>
                    <a:ext uri="{FF2B5EF4-FFF2-40B4-BE49-F238E27FC236}">
                      <a16:creationId xmlns:a16="http://schemas.microsoft.com/office/drawing/2014/main" id="{DC57AF2D-6B81-4258-A95C-029D2B57540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68182" y="2972140"/>
                  <a:ext cx="360000" cy="360000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8" name="矩形 137">
                  <a:extLst>
                    <a:ext uri="{FF2B5EF4-FFF2-40B4-BE49-F238E27FC236}">
                      <a16:creationId xmlns:a16="http://schemas.microsoft.com/office/drawing/2014/main" id="{35EE13B6-1CAD-4FFF-8385-B8CF08B710C3}"/>
                    </a:ext>
                  </a:extLst>
                </p:cNvPr>
                <p:cNvSpPr/>
                <p:nvPr/>
              </p:nvSpPr>
              <p:spPr>
                <a:xfrm>
                  <a:off x="3032034" y="3332503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zh-TW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zh-TW" alt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97" name="矩形 196">
                  <a:extLst>
                    <a:ext uri="{FF2B5EF4-FFF2-40B4-BE49-F238E27FC236}">
                      <a16:creationId xmlns:a16="http://schemas.microsoft.com/office/drawing/2014/main" id="{F3B43DAF-AA71-41E6-8CD9-71A5D3CA9E4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32034" y="3332503"/>
                  <a:ext cx="360000" cy="360000"/>
                </a:xfrm>
                <a:prstGeom prst="rect">
                  <a:avLst/>
                </a:prstGeom>
                <a:blipFill>
                  <a:blip r:embed="rId18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9" name="矩形 138">
                  <a:extLst>
                    <a:ext uri="{FF2B5EF4-FFF2-40B4-BE49-F238E27FC236}">
                      <a16:creationId xmlns:a16="http://schemas.microsoft.com/office/drawing/2014/main" id="{8FC50B46-289B-4DE4-981A-D5ACC641B38B}"/>
                    </a:ext>
                  </a:extLst>
                </p:cNvPr>
                <p:cNvSpPr/>
                <p:nvPr/>
              </p:nvSpPr>
              <p:spPr>
                <a:xfrm>
                  <a:off x="5725295" y="2972503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1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TW" altLang="en-US" sz="1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  <m:sup>
                            <m:r>
                              <a:rPr lang="en-US" altLang="zh-TW" sz="1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oMath>
                    </m:oMathPara>
                  </a14:m>
                  <a:endParaRPr lang="zh-TW" altLang="en-US" sz="1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98" name="矩形 197">
                  <a:extLst>
                    <a:ext uri="{FF2B5EF4-FFF2-40B4-BE49-F238E27FC236}">
                      <a16:creationId xmlns:a16="http://schemas.microsoft.com/office/drawing/2014/main" id="{9E02EB36-34C3-4B27-ABD8-F8BE5F12A02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25295" y="2972503"/>
                  <a:ext cx="360000" cy="360000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40" name="群組 139">
              <a:extLst>
                <a:ext uri="{FF2B5EF4-FFF2-40B4-BE49-F238E27FC236}">
                  <a16:creationId xmlns:a16="http://schemas.microsoft.com/office/drawing/2014/main" id="{A3E98066-BF53-4218-8E8D-C81A0489265F}"/>
                </a:ext>
              </a:extLst>
            </p:cNvPr>
            <p:cNvGrpSpPr/>
            <p:nvPr/>
          </p:nvGrpSpPr>
          <p:grpSpPr>
            <a:xfrm>
              <a:off x="3553879" y="3061823"/>
              <a:ext cx="180000" cy="180000"/>
              <a:chOff x="2616764" y="5400675"/>
              <a:chExt cx="180000" cy="180000"/>
            </a:xfrm>
          </p:grpSpPr>
          <p:sp>
            <p:nvSpPr>
              <p:cNvPr id="177" name="橢圓 176">
                <a:extLst>
                  <a:ext uri="{FF2B5EF4-FFF2-40B4-BE49-F238E27FC236}">
                    <a16:creationId xmlns:a16="http://schemas.microsoft.com/office/drawing/2014/main" id="{38379ED6-47EE-45A9-ACA1-CA0635AC4880}"/>
                  </a:ext>
                </a:extLst>
              </p:cNvPr>
              <p:cNvSpPr/>
              <p:nvPr/>
            </p:nvSpPr>
            <p:spPr>
              <a:xfrm>
                <a:off x="2616764" y="5400675"/>
                <a:ext cx="180000" cy="180000"/>
              </a:xfrm>
              <a:prstGeom prst="ellipse">
                <a:avLst/>
              </a:prstGeom>
              <a:noFill/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zh-TW" altLang="en-US" sz="1000"/>
              </a:p>
            </p:txBody>
          </p:sp>
          <p:cxnSp>
            <p:nvCxnSpPr>
              <p:cNvPr id="178" name="直線接點 177">
                <a:extLst>
                  <a:ext uri="{FF2B5EF4-FFF2-40B4-BE49-F238E27FC236}">
                    <a16:creationId xmlns:a16="http://schemas.microsoft.com/office/drawing/2014/main" id="{D6A762BF-7875-4B35-B199-8A9B01ACD29D}"/>
                  </a:ext>
                </a:extLst>
              </p:cNvPr>
              <p:cNvCxnSpPr>
                <a:cxnSpLocks/>
                <a:stCxn id="177" idx="0"/>
                <a:endCxn id="177" idx="4"/>
              </p:cNvCxnSpPr>
              <p:nvPr/>
            </p:nvCxnSpPr>
            <p:spPr>
              <a:xfrm>
                <a:off x="2706764" y="5400675"/>
                <a:ext cx="0" cy="180000"/>
              </a:xfrm>
              <a:prstGeom prst="line">
                <a:avLst/>
              </a:prstGeom>
              <a:ln w="1270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接點 178">
                <a:extLst>
                  <a:ext uri="{FF2B5EF4-FFF2-40B4-BE49-F238E27FC236}">
                    <a16:creationId xmlns:a16="http://schemas.microsoft.com/office/drawing/2014/main" id="{878B510F-4A5F-42E0-9329-54E64B41E147}"/>
                  </a:ext>
                </a:extLst>
              </p:cNvPr>
              <p:cNvCxnSpPr>
                <a:cxnSpLocks/>
                <a:stCxn id="177" idx="2"/>
                <a:endCxn id="177" idx="6"/>
              </p:cNvCxnSpPr>
              <p:nvPr/>
            </p:nvCxnSpPr>
            <p:spPr>
              <a:xfrm>
                <a:off x="2616764" y="5490675"/>
                <a:ext cx="180000" cy="0"/>
              </a:xfrm>
              <a:prstGeom prst="line">
                <a:avLst/>
              </a:prstGeom>
              <a:ln w="1270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1" name="矩形 140">
                  <a:extLst>
                    <a:ext uri="{FF2B5EF4-FFF2-40B4-BE49-F238E27FC236}">
                      <a16:creationId xmlns:a16="http://schemas.microsoft.com/office/drawing/2014/main" id="{99012215-8BDE-4F4F-A94E-1336E6445A89}"/>
                    </a:ext>
                  </a:extLst>
                </p:cNvPr>
                <p:cNvSpPr/>
                <p:nvPr/>
              </p:nvSpPr>
              <p:spPr>
                <a:xfrm>
                  <a:off x="4773339" y="2613683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zh-TW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zh-TW" alt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00" name="矩形 199">
                  <a:extLst>
                    <a:ext uri="{FF2B5EF4-FFF2-40B4-BE49-F238E27FC236}">
                      <a16:creationId xmlns:a16="http://schemas.microsoft.com/office/drawing/2014/main" id="{0B425A52-C206-4595-97E8-74B6D012777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73339" y="2613683"/>
                  <a:ext cx="360000" cy="360000"/>
                </a:xfrm>
                <a:prstGeom prst="rect">
                  <a:avLst/>
                </a:prstGeom>
                <a:blipFill>
                  <a:blip r:embed="rId20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2" name="矩形 141">
                  <a:extLst>
                    <a:ext uri="{FF2B5EF4-FFF2-40B4-BE49-F238E27FC236}">
                      <a16:creationId xmlns:a16="http://schemas.microsoft.com/office/drawing/2014/main" id="{787F6C5F-167F-4918-A46C-FA42ECA8B1BB}"/>
                    </a:ext>
                  </a:extLst>
                </p:cNvPr>
                <p:cNvSpPr/>
                <p:nvPr/>
              </p:nvSpPr>
              <p:spPr>
                <a:xfrm>
                  <a:off x="4773338" y="3332503"/>
                  <a:ext cx="360000" cy="360000"/>
                </a:xfrm>
                <a:prstGeom prst="rect">
                  <a:avLst/>
                </a:prstGeom>
                <a:noFill/>
                <a:ln w="12700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zh-TW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zh-TW" alt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01" name="矩形 200">
                  <a:extLst>
                    <a:ext uri="{FF2B5EF4-FFF2-40B4-BE49-F238E27FC236}">
                      <a16:creationId xmlns:a16="http://schemas.microsoft.com/office/drawing/2014/main" id="{C16D784D-F0AB-4BD1-B61E-ACB52C2E93D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73338" y="3332503"/>
                  <a:ext cx="360000" cy="360000"/>
                </a:xfrm>
                <a:prstGeom prst="rect">
                  <a:avLst/>
                </a:prstGeom>
                <a:blipFill>
                  <a:blip r:embed="rId21"/>
                  <a:stretch>
                    <a:fillRect/>
                  </a:stretch>
                </a:blipFill>
                <a:ln w="12700">
                  <a:solidFill>
                    <a:srgbClr val="000000"/>
                  </a:solidFill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3" name="直線單箭頭接點 142">
              <a:extLst>
                <a:ext uri="{FF2B5EF4-FFF2-40B4-BE49-F238E27FC236}">
                  <a16:creationId xmlns:a16="http://schemas.microsoft.com/office/drawing/2014/main" id="{F26E6EE8-A352-40B0-9869-97C13C904F56}"/>
                </a:ext>
              </a:extLst>
            </p:cNvPr>
            <p:cNvCxnSpPr>
              <a:cxnSpLocks/>
              <a:stCxn id="133" idx="3"/>
              <a:endCxn id="136" idx="1"/>
            </p:cNvCxnSpPr>
            <p:nvPr/>
          </p:nvCxnSpPr>
          <p:spPr>
            <a:xfrm flipV="1">
              <a:off x="2672035" y="2791606"/>
              <a:ext cx="359999" cy="172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單箭頭接點 143">
              <a:extLst>
                <a:ext uri="{FF2B5EF4-FFF2-40B4-BE49-F238E27FC236}">
                  <a16:creationId xmlns:a16="http://schemas.microsoft.com/office/drawing/2014/main" id="{BE072D27-036B-46FD-AC50-8D203360FA1C}"/>
                </a:ext>
              </a:extLst>
            </p:cNvPr>
            <p:cNvCxnSpPr>
              <a:stCxn id="180" idx="6"/>
              <a:endCxn id="138" idx="1"/>
            </p:cNvCxnSpPr>
            <p:nvPr/>
          </p:nvCxnSpPr>
          <p:spPr>
            <a:xfrm>
              <a:off x="2220356" y="3512503"/>
              <a:ext cx="811678" cy="0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接點: 肘形 144">
              <a:extLst>
                <a:ext uri="{FF2B5EF4-FFF2-40B4-BE49-F238E27FC236}">
                  <a16:creationId xmlns:a16="http://schemas.microsoft.com/office/drawing/2014/main" id="{625AD811-B86D-4BC5-934B-69769723AACC}"/>
                </a:ext>
              </a:extLst>
            </p:cNvPr>
            <p:cNvCxnSpPr>
              <a:stCxn id="136" idx="3"/>
              <a:endCxn id="177" idx="0"/>
            </p:cNvCxnSpPr>
            <p:nvPr/>
          </p:nvCxnSpPr>
          <p:spPr>
            <a:xfrm>
              <a:off x="3392034" y="2791606"/>
              <a:ext cx="251845" cy="270217"/>
            </a:xfrm>
            <a:prstGeom prst="bentConnector2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接點: 肘形 145">
              <a:extLst>
                <a:ext uri="{FF2B5EF4-FFF2-40B4-BE49-F238E27FC236}">
                  <a16:creationId xmlns:a16="http://schemas.microsoft.com/office/drawing/2014/main" id="{466B772B-DFD6-4471-8FC5-6FCEDA860DB1}"/>
                </a:ext>
              </a:extLst>
            </p:cNvPr>
            <p:cNvCxnSpPr>
              <a:stCxn id="138" idx="3"/>
              <a:endCxn id="177" idx="4"/>
            </p:cNvCxnSpPr>
            <p:nvPr/>
          </p:nvCxnSpPr>
          <p:spPr>
            <a:xfrm flipV="1">
              <a:off x="3392034" y="3241823"/>
              <a:ext cx="251845" cy="270680"/>
            </a:xfrm>
            <a:prstGeom prst="bentConnector2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單箭頭接點 146">
              <a:extLst>
                <a:ext uri="{FF2B5EF4-FFF2-40B4-BE49-F238E27FC236}">
                  <a16:creationId xmlns:a16="http://schemas.microsoft.com/office/drawing/2014/main" id="{5904BDC3-9026-47B3-9F52-429B9E24C1DD}"/>
                </a:ext>
              </a:extLst>
            </p:cNvPr>
            <p:cNvCxnSpPr>
              <a:cxnSpLocks/>
              <a:stCxn id="177" idx="6"/>
              <a:endCxn id="137" idx="1"/>
            </p:cNvCxnSpPr>
            <p:nvPr/>
          </p:nvCxnSpPr>
          <p:spPr>
            <a:xfrm>
              <a:off x="3733879" y="3151823"/>
              <a:ext cx="234303" cy="317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單箭頭接點 147">
              <a:extLst>
                <a:ext uri="{FF2B5EF4-FFF2-40B4-BE49-F238E27FC236}">
                  <a16:creationId xmlns:a16="http://schemas.microsoft.com/office/drawing/2014/main" id="{43ED9A6D-7BC6-4E38-8B0C-645A3F61D714}"/>
                </a:ext>
              </a:extLst>
            </p:cNvPr>
            <p:cNvCxnSpPr>
              <a:cxnSpLocks/>
              <a:endCxn id="180" idx="0"/>
            </p:cNvCxnSpPr>
            <p:nvPr/>
          </p:nvCxnSpPr>
          <p:spPr>
            <a:xfrm>
              <a:off x="2130356" y="2792227"/>
              <a:ext cx="0" cy="630276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橢圓 148">
              <a:extLst>
                <a:ext uri="{FF2B5EF4-FFF2-40B4-BE49-F238E27FC236}">
                  <a16:creationId xmlns:a16="http://schemas.microsoft.com/office/drawing/2014/main" id="{B86EB571-F967-4848-B9FF-3AF26E904590}"/>
                </a:ext>
              </a:extLst>
            </p:cNvPr>
            <p:cNvSpPr/>
            <p:nvPr/>
          </p:nvSpPr>
          <p:spPr>
            <a:xfrm>
              <a:off x="2112804" y="2775373"/>
              <a:ext cx="36000" cy="36000"/>
            </a:xfrm>
            <a:prstGeom prst="ellipse">
              <a:avLst/>
            </a:prstGeom>
            <a:solidFill>
              <a:srgbClr val="000000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50" name="直線接點 149">
              <a:extLst>
                <a:ext uri="{FF2B5EF4-FFF2-40B4-BE49-F238E27FC236}">
                  <a16:creationId xmlns:a16="http://schemas.microsoft.com/office/drawing/2014/main" id="{A68E3430-ED03-4313-A5C4-90768F3E00A5}"/>
                </a:ext>
              </a:extLst>
            </p:cNvPr>
            <p:cNvCxnSpPr/>
            <p:nvPr/>
          </p:nvCxnSpPr>
          <p:spPr>
            <a:xfrm flipH="1">
              <a:off x="1592036" y="2755606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文字方塊 150">
              <a:extLst>
                <a:ext uri="{FF2B5EF4-FFF2-40B4-BE49-F238E27FC236}">
                  <a16:creationId xmlns:a16="http://schemas.microsoft.com/office/drawing/2014/main" id="{2BA08528-D2E3-4B7C-A1D3-63F0FF7A7398}"/>
                </a:ext>
              </a:extLst>
            </p:cNvPr>
            <p:cNvSpPr txBox="1"/>
            <p:nvPr/>
          </p:nvSpPr>
          <p:spPr>
            <a:xfrm>
              <a:off x="1510121" y="257746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52" name="直線接點 151">
              <a:extLst>
                <a:ext uri="{FF2B5EF4-FFF2-40B4-BE49-F238E27FC236}">
                  <a16:creationId xmlns:a16="http://schemas.microsoft.com/office/drawing/2014/main" id="{A438DD13-42D4-4BA8-9CC2-0D3881EB5220}"/>
                </a:ext>
              </a:extLst>
            </p:cNvPr>
            <p:cNvCxnSpPr/>
            <p:nvPr/>
          </p:nvCxnSpPr>
          <p:spPr>
            <a:xfrm flipH="1">
              <a:off x="1592036" y="3475696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文字方塊 152">
              <a:extLst>
                <a:ext uri="{FF2B5EF4-FFF2-40B4-BE49-F238E27FC236}">
                  <a16:creationId xmlns:a16="http://schemas.microsoft.com/office/drawing/2014/main" id="{8B84E919-5E94-42E1-8F72-4090306B0ED2}"/>
                </a:ext>
              </a:extLst>
            </p:cNvPr>
            <p:cNvSpPr txBox="1"/>
            <p:nvPr/>
          </p:nvSpPr>
          <p:spPr>
            <a:xfrm>
              <a:off x="1510121" y="329755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54" name="接點: 肘形 153">
              <a:extLst>
                <a:ext uri="{FF2B5EF4-FFF2-40B4-BE49-F238E27FC236}">
                  <a16:creationId xmlns:a16="http://schemas.microsoft.com/office/drawing/2014/main" id="{AE7C36E5-8796-480C-BDD9-91065F7D7DA9}"/>
                </a:ext>
              </a:extLst>
            </p:cNvPr>
            <p:cNvCxnSpPr>
              <a:cxnSpLocks/>
              <a:endCxn id="138" idx="2"/>
            </p:cNvCxnSpPr>
            <p:nvPr/>
          </p:nvCxnSpPr>
          <p:spPr>
            <a:xfrm>
              <a:off x="1806575" y="3512503"/>
              <a:ext cx="1405459" cy="180000"/>
            </a:xfrm>
            <a:prstGeom prst="bentConnector4">
              <a:avLst>
                <a:gd name="adj1" fmla="val -49"/>
                <a:gd name="adj2" fmla="val 160324"/>
              </a:avLst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5" name="橢圓 154">
              <a:extLst>
                <a:ext uri="{FF2B5EF4-FFF2-40B4-BE49-F238E27FC236}">
                  <a16:creationId xmlns:a16="http://schemas.microsoft.com/office/drawing/2014/main" id="{1CB7906B-CD00-4FA4-8855-C66636ABF1FE}"/>
                </a:ext>
              </a:extLst>
            </p:cNvPr>
            <p:cNvSpPr/>
            <p:nvPr/>
          </p:nvSpPr>
          <p:spPr>
            <a:xfrm>
              <a:off x="1789703" y="3495553"/>
              <a:ext cx="36000" cy="36000"/>
            </a:xfrm>
            <a:prstGeom prst="ellipse">
              <a:avLst/>
            </a:prstGeom>
            <a:solidFill>
              <a:srgbClr val="000000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56" name="直線單箭頭接點 155">
              <a:extLst>
                <a:ext uri="{FF2B5EF4-FFF2-40B4-BE49-F238E27FC236}">
                  <a16:creationId xmlns:a16="http://schemas.microsoft.com/office/drawing/2014/main" id="{8A5F77A8-2ADA-427E-8616-0618096817C6}"/>
                </a:ext>
              </a:extLst>
            </p:cNvPr>
            <p:cNvCxnSpPr>
              <a:stCxn id="137" idx="3"/>
            </p:cNvCxnSpPr>
            <p:nvPr/>
          </p:nvCxnSpPr>
          <p:spPr>
            <a:xfrm flipV="1">
              <a:off x="4328182" y="3151823"/>
              <a:ext cx="216000" cy="317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接點: 肘形 156">
              <a:extLst>
                <a:ext uri="{FF2B5EF4-FFF2-40B4-BE49-F238E27FC236}">
                  <a16:creationId xmlns:a16="http://schemas.microsoft.com/office/drawing/2014/main" id="{9406BEAF-657E-41E3-859B-723990F83A61}"/>
                </a:ext>
              </a:extLst>
            </p:cNvPr>
            <p:cNvCxnSpPr>
              <a:stCxn id="141" idx="1"/>
              <a:endCxn id="142" idx="1"/>
            </p:cNvCxnSpPr>
            <p:nvPr/>
          </p:nvCxnSpPr>
          <p:spPr>
            <a:xfrm rot="10800000" flipV="1">
              <a:off x="4773339" y="2793683"/>
              <a:ext cx="1" cy="718820"/>
            </a:xfrm>
            <a:prstGeom prst="bentConnector3">
              <a:avLst>
                <a:gd name="adj1" fmla="val 22860100000"/>
              </a:avLst>
            </a:prstGeom>
            <a:ln w="12700">
              <a:solidFill>
                <a:srgbClr val="0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接點: 肘形 157">
              <a:extLst>
                <a:ext uri="{FF2B5EF4-FFF2-40B4-BE49-F238E27FC236}">
                  <a16:creationId xmlns:a16="http://schemas.microsoft.com/office/drawing/2014/main" id="{C8F58014-C88A-4D49-85AC-6D8278543360}"/>
                </a:ext>
              </a:extLst>
            </p:cNvPr>
            <p:cNvCxnSpPr>
              <a:stCxn id="141" idx="3"/>
              <a:endCxn id="142" idx="3"/>
            </p:cNvCxnSpPr>
            <p:nvPr/>
          </p:nvCxnSpPr>
          <p:spPr>
            <a:xfrm flipH="1">
              <a:off x="5133338" y="2793683"/>
              <a:ext cx="1" cy="718820"/>
            </a:xfrm>
            <a:prstGeom prst="bentConnector3">
              <a:avLst>
                <a:gd name="adj1" fmla="val -22860000000"/>
              </a:avLst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單箭頭接點 158">
              <a:extLst>
                <a:ext uri="{FF2B5EF4-FFF2-40B4-BE49-F238E27FC236}">
                  <a16:creationId xmlns:a16="http://schemas.microsoft.com/office/drawing/2014/main" id="{4138DA99-654D-442F-9DEF-EA38997EBBC5}"/>
                </a:ext>
              </a:extLst>
            </p:cNvPr>
            <p:cNvCxnSpPr>
              <a:cxnSpLocks/>
              <a:endCxn id="139" idx="1"/>
            </p:cNvCxnSpPr>
            <p:nvPr/>
          </p:nvCxnSpPr>
          <p:spPr>
            <a:xfrm>
              <a:off x="5364480" y="3151823"/>
              <a:ext cx="360815" cy="680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接點 159">
              <a:extLst>
                <a:ext uri="{FF2B5EF4-FFF2-40B4-BE49-F238E27FC236}">
                  <a16:creationId xmlns:a16="http://schemas.microsoft.com/office/drawing/2014/main" id="{D304FE02-161E-42AB-A2F1-290379DFDCB3}"/>
                </a:ext>
              </a:extLst>
            </p:cNvPr>
            <p:cNvCxnSpPr/>
            <p:nvPr/>
          </p:nvCxnSpPr>
          <p:spPr>
            <a:xfrm flipH="1">
              <a:off x="5227767" y="2755606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文字方塊 160">
              <a:extLst>
                <a:ext uri="{FF2B5EF4-FFF2-40B4-BE49-F238E27FC236}">
                  <a16:creationId xmlns:a16="http://schemas.microsoft.com/office/drawing/2014/main" id="{B83B25DD-131A-46BC-BF2A-8B87F5985182}"/>
                </a:ext>
              </a:extLst>
            </p:cNvPr>
            <p:cNvSpPr txBox="1"/>
            <p:nvPr/>
          </p:nvSpPr>
          <p:spPr>
            <a:xfrm>
              <a:off x="5145852" y="257746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62" name="直線接點 161">
              <a:extLst>
                <a:ext uri="{FF2B5EF4-FFF2-40B4-BE49-F238E27FC236}">
                  <a16:creationId xmlns:a16="http://schemas.microsoft.com/office/drawing/2014/main" id="{53CCC917-8A93-48F0-922D-34F04DAA2A68}"/>
                </a:ext>
              </a:extLst>
            </p:cNvPr>
            <p:cNvCxnSpPr/>
            <p:nvPr/>
          </p:nvCxnSpPr>
          <p:spPr>
            <a:xfrm flipH="1">
              <a:off x="5228151" y="3475696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文字方塊 162">
              <a:extLst>
                <a:ext uri="{FF2B5EF4-FFF2-40B4-BE49-F238E27FC236}">
                  <a16:creationId xmlns:a16="http://schemas.microsoft.com/office/drawing/2014/main" id="{569F37DA-7830-45FD-9DCF-D0D4DFE55BB3}"/>
                </a:ext>
              </a:extLst>
            </p:cNvPr>
            <p:cNvSpPr txBox="1"/>
            <p:nvPr/>
          </p:nvSpPr>
          <p:spPr>
            <a:xfrm>
              <a:off x="5146236" y="329755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64" name="直線接點 163">
              <a:extLst>
                <a:ext uri="{FF2B5EF4-FFF2-40B4-BE49-F238E27FC236}">
                  <a16:creationId xmlns:a16="http://schemas.microsoft.com/office/drawing/2014/main" id="{E9BD361A-A1C3-4A8B-9741-CDA9C945FAC8}"/>
                </a:ext>
              </a:extLst>
            </p:cNvPr>
            <p:cNvCxnSpPr/>
            <p:nvPr/>
          </p:nvCxnSpPr>
          <p:spPr>
            <a:xfrm flipH="1">
              <a:off x="5479227" y="3115472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文字方塊 164">
              <a:extLst>
                <a:ext uri="{FF2B5EF4-FFF2-40B4-BE49-F238E27FC236}">
                  <a16:creationId xmlns:a16="http://schemas.microsoft.com/office/drawing/2014/main" id="{4C29ECE8-FACD-4A12-A388-F322F1CCE433}"/>
                </a:ext>
              </a:extLst>
            </p:cNvPr>
            <p:cNvSpPr txBox="1"/>
            <p:nvPr/>
          </p:nvSpPr>
          <p:spPr>
            <a:xfrm>
              <a:off x="5397312" y="2937331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66" name="接點: 肘形 165">
              <a:extLst>
                <a:ext uri="{FF2B5EF4-FFF2-40B4-BE49-F238E27FC236}">
                  <a16:creationId xmlns:a16="http://schemas.microsoft.com/office/drawing/2014/main" id="{D6A62B8E-0E61-4639-A9B4-A5F393CF2594}"/>
                </a:ext>
              </a:extLst>
            </p:cNvPr>
            <p:cNvCxnSpPr>
              <a:cxnSpLocks/>
              <a:endCxn id="142" idx="2"/>
            </p:cNvCxnSpPr>
            <p:nvPr/>
          </p:nvCxnSpPr>
          <p:spPr>
            <a:xfrm>
              <a:off x="2562225" y="3512503"/>
              <a:ext cx="2391113" cy="180000"/>
            </a:xfrm>
            <a:prstGeom prst="bentConnector4">
              <a:avLst>
                <a:gd name="adj1" fmla="val 28"/>
                <a:gd name="adj2" fmla="val 220651"/>
              </a:avLst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橢圓 166">
              <a:extLst>
                <a:ext uri="{FF2B5EF4-FFF2-40B4-BE49-F238E27FC236}">
                  <a16:creationId xmlns:a16="http://schemas.microsoft.com/office/drawing/2014/main" id="{020955E9-0297-4D34-9421-0D965657A9BD}"/>
                </a:ext>
              </a:extLst>
            </p:cNvPr>
            <p:cNvSpPr/>
            <p:nvPr/>
          </p:nvSpPr>
          <p:spPr>
            <a:xfrm>
              <a:off x="2545701" y="3495358"/>
              <a:ext cx="36000" cy="36000"/>
            </a:xfrm>
            <a:prstGeom prst="ellipse">
              <a:avLst/>
            </a:prstGeom>
            <a:solidFill>
              <a:srgbClr val="000000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68" name="接點: 肘形 167">
              <a:extLst>
                <a:ext uri="{FF2B5EF4-FFF2-40B4-BE49-F238E27FC236}">
                  <a16:creationId xmlns:a16="http://schemas.microsoft.com/office/drawing/2014/main" id="{F0EF965C-4AA2-445C-8FAD-33B2E3EA1BC3}"/>
                </a:ext>
              </a:extLst>
            </p:cNvPr>
            <p:cNvCxnSpPr>
              <a:cxnSpLocks/>
              <a:endCxn id="141" idx="0"/>
            </p:cNvCxnSpPr>
            <p:nvPr/>
          </p:nvCxnSpPr>
          <p:spPr>
            <a:xfrm flipV="1">
              <a:off x="2130356" y="2613683"/>
              <a:ext cx="2822983" cy="176585"/>
            </a:xfrm>
            <a:prstGeom prst="bentConnector4">
              <a:avLst>
                <a:gd name="adj1" fmla="val -20"/>
                <a:gd name="adj2" fmla="val 202486"/>
              </a:avLst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單箭頭接點 168">
              <a:extLst>
                <a:ext uri="{FF2B5EF4-FFF2-40B4-BE49-F238E27FC236}">
                  <a16:creationId xmlns:a16="http://schemas.microsoft.com/office/drawing/2014/main" id="{45C17597-3EBD-4CAC-B3BA-15DC75978225}"/>
                </a:ext>
              </a:extLst>
            </p:cNvPr>
            <p:cNvCxnSpPr>
              <a:cxnSpLocks/>
              <a:endCxn id="131" idx="1"/>
            </p:cNvCxnSpPr>
            <p:nvPr/>
          </p:nvCxnSpPr>
          <p:spPr>
            <a:xfrm>
              <a:off x="619878" y="3151472"/>
              <a:ext cx="288000" cy="473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文字方塊 169">
              <a:extLst>
                <a:ext uri="{FF2B5EF4-FFF2-40B4-BE49-F238E27FC236}">
                  <a16:creationId xmlns:a16="http://schemas.microsoft.com/office/drawing/2014/main" id="{B3A9AD31-14AB-420D-9813-1B83E2968ADA}"/>
                </a:ext>
              </a:extLst>
            </p:cNvPr>
            <p:cNvSpPr txBox="1"/>
            <p:nvPr/>
          </p:nvSpPr>
          <p:spPr>
            <a:xfrm>
              <a:off x="114806" y="3027987"/>
              <a:ext cx="57740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data_in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1" name="直線接點 170">
              <a:extLst>
                <a:ext uri="{FF2B5EF4-FFF2-40B4-BE49-F238E27FC236}">
                  <a16:creationId xmlns:a16="http://schemas.microsoft.com/office/drawing/2014/main" id="{7974F78E-5EAC-46CA-891C-A6AC6BD0DE99}"/>
                </a:ext>
              </a:extLst>
            </p:cNvPr>
            <p:cNvCxnSpPr/>
            <p:nvPr/>
          </p:nvCxnSpPr>
          <p:spPr>
            <a:xfrm flipH="1">
              <a:off x="693570" y="3114169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文字方塊 171">
              <a:extLst>
                <a:ext uri="{FF2B5EF4-FFF2-40B4-BE49-F238E27FC236}">
                  <a16:creationId xmlns:a16="http://schemas.microsoft.com/office/drawing/2014/main" id="{993BB335-2ED5-47EA-8ADD-5FDF5545AFFC}"/>
                </a:ext>
              </a:extLst>
            </p:cNvPr>
            <p:cNvSpPr txBox="1"/>
            <p:nvPr/>
          </p:nvSpPr>
          <p:spPr>
            <a:xfrm>
              <a:off x="611655" y="2936028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3" name="直線單箭頭接點 172">
              <a:extLst>
                <a:ext uri="{FF2B5EF4-FFF2-40B4-BE49-F238E27FC236}">
                  <a16:creationId xmlns:a16="http://schemas.microsoft.com/office/drawing/2014/main" id="{75A98842-AC5E-4714-A5BC-755818D83216}"/>
                </a:ext>
              </a:extLst>
            </p:cNvPr>
            <p:cNvCxnSpPr>
              <a:cxnSpLocks/>
              <a:stCxn id="139" idx="3"/>
            </p:cNvCxnSpPr>
            <p:nvPr/>
          </p:nvCxnSpPr>
          <p:spPr>
            <a:xfrm>
              <a:off x="6085295" y="3152503"/>
              <a:ext cx="288000" cy="1347"/>
            </a:xfrm>
            <a:prstGeom prst="straightConnector1">
              <a:avLst/>
            </a:prstGeom>
            <a:ln w="1270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文字方塊 173">
              <a:extLst>
                <a:ext uri="{FF2B5EF4-FFF2-40B4-BE49-F238E27FC236}">
                  <a16:creationId xmlns:a16="http://schemas.microsoft.com/office/drawing/2014/main" id="{DE76A903-3D91-4CE9-B892-9709AD54AF1C}"/>
                </a:ext>
              </a:extLst>
            </p:cNvPr>
            <p:cNvSpPr txBox="1"/>
            <p:nvPr/>
          </p:nvSpPr>
          <p:spPr>
            <a:xfrm>
              <a:off x="6312187" y="3028963"/>
              <a:ext cx="6270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data_out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5" name="直線接點 174">
              <a:extLst>
                <a:ext uri="{FF2B5EF4-FFF2-40B4-BE49-F238E27FC236}">
                  <a16:creationId xmlns:a16="http://schemas.microsoft.com/office/drawing/2014/main" id="{04BC35E4-A0CF-4874-AF58-C6A1727BF5E2}"/>
                </a:ext>
              </a:extLst>
            </p:cNvPr>
            <p:cNvCxnSpPr/>
            <p:nvPr/>
          </p:nvCxnSpPr>
          <p:spPr>
            <a:xfrm flipH="1">
              <a:off x="6158987" y="3116074"/>
              <a:ext cx="72000" cy="72000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文字方塊 175">
              <a:extLst>
                <a:ext uri="{FF2B5EF4-FFF2-40B4-BE49-F238E27FC236}">
                  <a16:creationId xmlns:a16="http://schemas.microsoft.com/office/drawing/2014/main" id="{42DB4376-C0AE-4DCC-ACEB-5466E129649B}"/>
                </a:ext>
              </a:extLst>
            </p:cNvPr>
            <p:cNvSpPr txBox="1"/>
            <p:nvPr/>
          </p:nvSpPr>
          <p:spPr>
            <a:xfrm>
              <a:off x="6077072" y="2937933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83" name="文字方塊 182">
            <a:extLst>
              <a:ext uri="{FF2B5EF4-FFF2-40B4-BE49-F238E27FC236}">
                <a16:creationId xmlns:a16="http://schemas.microsoft.com/office/drawing/2014/main" id="{6F3C0F36-AF82-4514-8E32-45B0E82B01B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307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1308104" cy="400110"/>
            <a:chOff x="568442" y="319364"/>
            <a:chExt cx="1308104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1210588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專業技能</a:t>
              </a:r>
              <a:endParaRPr lang="zh-CN" altLang="en-US" sz="20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reeform 13">
            <a:extLst>
              <a:ext uri="{FF2B5EF4-FFF2-40B4-BE49-F238E27FC236}">
                <a16:creationId xmlns:a16="http://schemas.microsoft.com/office/drawing/2014/main" id="{9D96D72A-15C2-2F86-8C91-5CC0043B7635}"/>
              </a:ext>
            </a:extLst>
          </p:cNvPr>
          <p:cNvSpPr>
            <a:spLocks/>
          </p:cNvSpPr>
          <p:nvPr/>
        </p:nvSpPr>
        <p:spPr bwMode="auto">
          <a:xfrm>
            <a:off x="1277658" y="1734885"/>
            <a:ext cx="2520000" cy="612000"/>
          </a:xfrm>
          <a:prstGeom prst="borderCallout3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50000"/>
              </a:lnSpc>
              <a:defRPr/>
            </a:pPr>
            <a:r>
              <a:rPr kumimoji="0" lang="zh-CN" altLang="en-US" sz="2000" b="1" i="0" u="none" strike="noStrike" kern="0" cap="none" spc="60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程式語言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A6F3078-D806-B7CC-BE7D-3D20C83D5955}"/>
              </a:ext>
            </a:extLst>
          </p:cNvPr>
          <p:cNvSpPr txBox="1"/>
          <p:nvPr/>
        </p:nvSpPr>
        <p:spPr>
          <a:xfrm>
            <a:off x="1279563" y="2395096"/>
            <a:ext cx="3127432" cy="1883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Verilog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Python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Assembly Language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12FE4B8-8E15-A4DA-9FDD-EC6E1A9901CD}"/>
              </a:ext>
            </a:extLst>
          </p:cNvPr>
          <p:cNvSpPr txBox="1"/>
          <p:nvPr/>
        </p:nvSpPr>
        <p:spPr>
          <a:xfrm>
            <a:off x="4768980" y="2391969"/>
            <a:ext cx="2518094" cy="2806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461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Design Compiler</a:t>
            </a:r>
          </a:p>
          <a:p>
            <a:pPr marL="5461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IC Compiler</a:t>
            </a:r>
          </a:p>
          <a:p>
            <a:pPr marL="5461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Vivado</a:t>
            </a:r>
            <a:endParaRPr lang="en-US" altLang="zh-TW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5461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VCS</a:t>
            </a:r>
          </a:p>
          <a:p>
            <a:pPr marL="5461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Verdi</a:t>
            </a:r>
          </a:p>
          <a:p>
            <a:pPr marL="5461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NC-Verilog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81B1807-473E-7BAC-A9CF-24C41DCCD305}"/>
              </a:ext>
            </a:extLst>
          </p:cNvPr>
          <p:cNvSpPr txBox="1"/>
          <p:nvPr/>
        </p:nvSpPr>
        <p:spPr>
          <a:xfrm>
            <a:off x="8258396" y="2394684"/>
            <a:ext cx="251809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fontAlgn="ctr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TOEIC </a:t>
            </a:r>
            <a:r>
              <a:rPr lang="en-US" altLang="zh-TW" sz="2000" b="1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675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  <p:sp>
        <p:nvSpPr>
          <p:cNvPr id="8" name="Freeform 13">
            <a:extLst>
              <a:ext uri="{FF2B5EF4-FFF2-40B4-BE49-F238E27FC236}">
                <a16:creationId xmlns:a16="http://schemas.microsoft.com/office/drawing/2014/main" id="{34DBFDB9-0DFF-78D9-D3F4-FD5EBA6B9C3D}"/>
              </a:ext>
            </a:extLst>
          </p:cNvPr>
          <p:cNvSpPr>
            <a:spLocks/>
          </p:cNvSpPr>
          <p:nvPr/>
        </p:nvSpPr>
        <p:spPr bwMode="auto">
          <a:xfrm>
            <a:off x="4768979" y="1734885"/>
            <a:ext cx="2520000" cy="612000"/>
          </a:xfrm>
          <a:prstGeom prst="borderCallout3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TW" altLang="en-US" sz="2000" b="1" kern="0" spc="6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使用工具</a:t>
            </a:r>
            <a:endParaRPr kumimoji="0" lang="zh-CN" altLang="en-US" sz="2000" b="1" i="0" u="none" strike="noStrike" kern="0" cap="none" spc="600" normalizeH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22B80DFD-90FA-8003-35FD-69DD688DC6BF}"/>
              </a:ext>
            </a:extLst>
          </p:cNvPr>
          <p:cNvSpPr>
            <a:spLocks/>
          </p:cNvSpPr>
          <p:nvPr/>
        </p:nvSpPr>
        <p:spPr bwMode="auto">
          <a:xfrm>
            <a:off x="8258396" y="1734885"/>
            <a:ext cx="2520000" cy="612000"/>
          </a:xfrm>
          <a:prstGeom prst="borderCallout3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TW" altLang="en-US" sz="2000" b="1" kern="0" spc="600" noProof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英文能力</a:t>
            </a:r>
            <a:endParaRPr kumimoji="0" lang="zh-CN" altLang="en-US" sz="2000" b="1" i="0" u="none" strike="noStrike" kern="0" cap="none" spc="600" normalizeH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6634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/>
      <p:bldP spid="8" grpId="0" animBg="1"/>
      <p:bldP spid="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-7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3164381" cy="400110"/>
            <a:chOff x="568442" y="319364"/>
            <a:chExt cx="3164381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3066865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教育性晶片下線經驗</a:t>
              </a:r>
              <a:r>
                <a:rPr lang="en-US" altLang="zh-TW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-AES</a:t>
              </a:r>
              <a:endParaRPr lang="zh-CN" altLang="en-US" sz="20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90EC403C-1F6D-43A2-8073-7E913789B982}"/>
                  </a:ext>
                </a:extLst>
              </p:cNvPr>
              <p:cNvSpPr/>
              <p:nvPr/>
            </p:nvSpPr>
            <p:spPr>
              <a:xfrm>
                <a:off x="3738106" y="3478163"/>
                <a:ext cx="4719562" cy="24695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TW" alt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  <m:sup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  <m:sup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  <m:sup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  <m:sup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  <m:sup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e>
                            </m:mr>
                          </m:m>
                        </m:e>
                      </m:d>
                      <m:r>
                        <a:rPr lang="zh-TW" altLang="en-US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8"/>
                                    <m:mcJc m:val="center"/>
                                  </m:mcPr>
                                </m:mc>
                              </m:mcs>
                              <m:ctrlPr>
                                <a:rPr lang="zh-TW" alt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TW" alt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zh-TW" altLang="en-US" i="0">
                                        <a:latin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zh-TW" altLang="en-US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TW" alt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TW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90EC403C-1F6D-43A2-8073-7E913789B9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8106" y="3478163"/>
                <a:ext cx="4719562" cy="246952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文本框 16">
            <a:extLst>
              <a:ext uri="{FF2B5EF4-FFF2-40B4-BE49-F238E27FC236}">
                <a16:creationId xmlns:a16="http://schemas.microsoft.com/office/drawing/2014/main" id="{10FBC0C3-44CD-4972-B8F9-E3477D2002BC}"/>
              </a:ext>
            </a:extLst>
          </p:cNvPr>
          <p:cNvSpPr txBox="1"/>
          <p:nvPr/>
        </p:nvSpPr>
        <p:spPr>
          <a:xfrm>
            <a:off x="1057298" y="1587902"/>
            <a:ext cx="2595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altLang="zh-TW" sz="2000" b="1" dirty="0">
                <a:solidFill>
                  <a:schemeClr val="accent6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Affine transformation</a:t>
            </a:r>
          </a:p>
        </p:txBody>
      </p:sp>
      <p:cxnSp>
        <p:nvCxnSpPr>
          <p:cNvPr id="65" name="直線接點 64">
            <a:extLst>
              <a:ext uri="{FF2B5EF4-FFF2-40B4-BE49-F238E27FC236}">
                <a16:creationId xmlns:a16="http://schemas.microsoft.com/office/drawing/2014/main" id="{4F267243-9693-45ED-AF37-5B1F64746171}"/>
              </a:ext>
            </a:extLst>
          </p:cNvPr>
          <p:cNvCxnSpPr>
            <a:cxnSpLocks/>
          </p:cNvCxnSpPr>
          <p:nvPr/>
        </p:nvCxnSpPr>
        <p:spPr>
          <a:xfrm>
            <a:off x="1054755" y="1988803"/>
            <a:ext cx="2880000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文字方塊 65">
                <a:extLst>
                  <a:ext uri="{FF2B5EF4-FFF2-40B4-BE49-F238E27FC236}">
                    <a16:creationId xmlns:a16="http://schemas.microsoft.com/office/drawing/2014/main" id="{CC02DCED-DEAE-4015-BE00-912E5DC7CAFE}"/>
                  </a:ext>
                </a:extLst>
              </p:cNvPr>
              <p:cNvSpPr txBox="1"/>
              <p:nvPr/>
            </p:nvSpPr>
            <p:spPr>
              <a:xfrm>
                <a:off x="1060560" y="1991420"/>
                <a:ext cx="9368229" cy="9526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R="63500" hangingPunct="0">
                  <a:lnSpc>
                    <a:spcPct val="15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zh-TW" altLang="zh-TW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bSup>
                    <m:r>
                      <a:rPr lang="en-US" altLang="zh-TW" i="1" kern="100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zh-TW" altLang="zh-TW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TW" i="1" kern="100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zh-TW" altLang="zh-TW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d>
                          <m:dPr>
                            <m:ctrlPr>
                              <a:rPr lang="zh-TW" altLang="zh-TW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i="1" kern="100">
                                <a:latin typeface="Cambria Math" panose="02040503050406030204" pitchFamily="18" charset="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zh-TW" i="1" kern="100">
                                <a:latin typeface="Cambria Math" panose="02040503050406030204" pitchFamily="18" charset="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m:t>+4</m:t>
                            </m:r>
                          </m:e>
                        </m:d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𝑚𝑜𝑑</m:t>
                        </m:r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8</m:t>
                        </m:r>
                      </m:sub>
                    </m:sSub>
                    <m:r>
                      <a:rPr lang="en-US" altLang="zh-TW" i="1" kern="100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zh-TW" altLang="zh-TW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d>
                          <m:dPr>
                            <m:ctrlPr>
                              <a:rPr lang="zh-TW" altLang="zh-TW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i="1" kern="100">
                                <a:latin typeface="Cambria Math" panose="02040503050406030204" pitchFamily="18" charset="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zh-TW" i="1" kern="100">
                                <a:latin typeface="Cambria Math" panose="02040503050406030204" pitchFamily="18" charset="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m:t>+5</m:t>
                            </m:r>
                          </m:e>
                        </m:d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𝑚𝑜𝑑</m:t>
                        </m:r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8</m:t>
                        </m:r>
                      </m:sub>
                    </m:sSub>
                    <m:r>
                      <a:rPr lang="en-US" altLang="zh-TW" i="1" kern="100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zh-TW" altLang="zh-TW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d>
                          <m:dPr>
                            <m:ctrlPr>
                              <a:rPr lang="zh-TW" altLang="zh-TW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i="1" kern="100">
                                <a:latin typeface="Cambria Math" panose="02040503050406030204" pitchFamily="18" charset="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zh-TW" i="1" kern="100">
                                <a:latin typeface="Cambria Math" panose="02040503050406030204" pitchFamily="18" charset="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m:t>+6</m:t>
                            </m:r>
                          </m:e>
                        </m:d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𝑚𝑜𝑑</m:t>
                        </m:r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8</m:t>
                        </m:r>
                      </m:sub>
                    </m:sSub>
                    <m:r>
                      <a:rPr lang="en-US" altLang="zh-TW" i="1" kern="100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zh-TW" altLang="zh-TW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d>
                          <m:dPr>
                            <m:ctrlPr>
                              <a:rPr lang="zh-TW" altLang="zh-TW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i="1" kern="100">
                                <a:latin typeface="Cambria Math" panose="02040503050406030204" pitchFamily="18" charset="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zh-TW" i="1" kern="100">
                                <a:latin typeface="Cambria Math" panose="02040503050406030204" pitchFamily="18" charset="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m:t>+7</m:t>
                            </m:r>
                          </m:e>
                        </m:d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𝑚𝑜𝑑</m:t>
                        </m:r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8</m:t>
                        </m:r>
                      </m:sub>
                    </m:sSub>
                    <m:r>
                      <a:rPr lang="en-US" altLang="zh-TW" i="1" kern="100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zh-TW" altLang="zh-TW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TW" i="1" kern="100">
                            <a:latin typeface="Cambria Math" panose="02040503050406030204" pitchFamily="18" charset="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TW" kern="1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i="1" kern="100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en-US" altLang="zh-TW" i="1" kern="100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𝑓𝑜𝑟</m:t>
                    </m:r>
                    <m:r>
                      <a:rPr lang="en-US" altLang="zh-TW" i="1" kern="100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 0≤</m:t>
                    </m:r>
                    <m:r>
                      <a:rPr lang="en-US" altLang="zh-TW" i="1" kern="100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zh-TW" i="1" kern="100">
                        <a:latin typeface="Cambria Math" panose="020405030504060302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rPr>
                      <m:t>&lt;8</m:t>
                    </m:r>
                  </m:oMath>
                </a14:m>
                <a:endParaRPr lang="en-US" altLang="zh-TW" kern="1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  <a:p>
                <a:pPr marR="63500" hangingPunct="0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TW" altLang="zh-TW" i="1" kern="10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TW" i="1" kern="100"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altLang="zh-TW" i="1" kern="100"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TW" i="1" dirty="0"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i="1" dirty="0"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TW" i="1" dirty="0"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{63}</m:t>
                          </m:r>
                        </m:e>
                        <m:sub>
                          <m:r>
                            <a:rPr lang="en-US" altLang="zh-TW" i="1" dirty="0"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16</m:t>
                          </m:r>
                        </m:sub>
                      </m:sSub>
                      <m:r>
                        <a:rPr lang="en-US" altLang="zh-TW" i="1" dirty="0">
                          <a:latin typeface="Cambria Math" panose="020405030504060302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i="1" dirty="0"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TW" i="1" dirty="0"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{01100011}</m:t>
                          </m:r>
                        </m:e>
                        <m:sub>
                          <m:r>
                            <a:rPr lang="en-US" altLang="zh-TW" i="1" dirty="0">
                              <a:latin typeface="Cambria Math" panose="02040503050406030204" pitchFamily="18" charset="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zh-TW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6" name="文字方塊 65">
                <a:extLst>
                  <a:ext uri="{FF2B5EF4-FFF2-40B4-BE49-F238E27FC236}">
                    <a16:creationId xmlns:a16="http://schemas.microsoft.com/office/drawing/2014/main" id="{CC02DCED-DEAE-4015-BE00-912E5DC7CA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0560" y="1991420"/>
                <a:ext cx="9368229" cy="95269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7" name="文字方塊 66">
            <a:extLst>
              <a:ext uri="{FF2B5EF4-FFF2-40B4-BE49-F238E27FC236}">
                <a16:creationId xmlns:a16="http://schemas.microsoft.com/office/drawing/2014/main" id="{663D4DB9-6808-42E6-8926-29F2A9F9B316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528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795143" cy="400110"/>
            <a:chOff x="568442" y="319364"/>
            <a:chExt cx="795143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697627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</a:rPr>
                <a:t>證書</a:t>
              </a:r>
              <a:endParaRPr lang="zh-CN" altLang="en-US" sz="20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9DB0DE9-7663-3DBF-0950-113F0EC81321}"/>
              </a:ext>
            </a:extLst>
          </p:cNvPr>
          <p:cNvSpPr txBox="1"/>
          <p:nvPr/>
        </p:nvSpPr>
        <p:spPr>
          <a:xfrm>
            <a:off x="586772" y="2469891"/>
            <a:ext cx="11018456" cy="9591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TSRI Cell-Based IC Physical Design and Verification with IC Compiler ( 21 hours ) </a:t>
            </a: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TSRI Logic Synthesis with Design Compiler ( 21 hours )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5A6C46FE-AC3F-F202-64BF-524A719DCFE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3" t="7413" r="7351" b="7007"/>
          <a:stretch/>
        </p:blipFill>
        <p:spPr>
          <a:xfrm>
            <a:off x="6438900" y="3909392"/>
            <a:ext cx="1771650" cy="2495551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5F094C14-BB82-9578-3BE2-3BA4AFC000A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5" t="8952" r="8414" b="6990"/>
          <a:stretch/>
        </p:blipFill>
        <p:spPr>
          <a:xfrm>
            <a:off x="4023780" y="3912980"/>
            <a:ext cx="1771650" cy="249555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D7EE67FD-134A-43DB-ADCA-25E34B3B44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6000" y="1023968"/>
            <a:ext cx="5400000" cy="118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958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" y="-702009"/>
            <a:ext cx="5766460" cy="870408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15254" y="2589937"/>
            <a:ext cx="7937513" cy="193899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論文</a:t>
            </a:r>
            <a:endParaRPr lang="en-US" altLang="zh-TW" sz="40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ctr"/>
            <a:endParaRPr lang="en-US" altLang="zh-TW" sz="40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ctr"/>
            <a:endParaRPr lang="zh-TW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425059" y="2400956"/>
            <a:ext cx="1915291" cy="1797269"/>
            <a:chOff x="4007069" y="1623847"/>
            <a:chExt cx="1797269" cy="1797269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007069" y="1623847"/>
              <a:ext cx="1797269" cy="1797269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4202454" y="1968483"/>
              <a:ext cx="1506709" cy="110799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600" dirty="0">
                  <a:solidFill>
                    <a:schemeClr val="bg1"/>
                  </a:solidFill>
                  <a:latin typeface="汉仪丫丫体简" panose="02010604000101010101" pitchFamily="2" charset="-122"/>
                  <a:ea typeface="汉仪丫丫体简" panose="02010604000101010101" pitchFamily="2" charset="-122"/>
                </a:rPr>
                <a:t>02</a:t>
              </a:r>
              <a:endParaRPr lang="zh-CN" altLang="en-US" sz="540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36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46000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4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8176972" cy="400110"/>
            <a:chOff x="568442" y="319364"/>
            <a:chExt cx="8176972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8079456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論文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-</a:t>
              </a:r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設計與實現基於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AXI-4</a:t>
              </a:r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介面的後量子密法學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ML-DSA</a:t>
              </a:r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之硬體加速器</a:t>
              </a:r>
              <a:endParaRPr lang="zh-CN" altLang="en-US" sz="20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28D3C64B-4AAC-41CA-A584-DF1ECD386F95}"/>
              </a:ext>
            </a:extLst>
          </p:cNvPr>
          <p:cNvSpPr txBox="1"/>
          <p:nvPr/>
        </p:nvSpPr>
        <p:spPr>
          <a:xfrm>
            <a:off x="720898" y="1570414"/>
            <a:ext cx="11060979" cy="1669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Initiated by NIST in 2016, the post-quantum cryptography standardization process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Selected ML-DSA after three rounds of evaluation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Previously known as CRYSTAL-DILITHIU </a:t>
            </a:r>
          </a:p>
        </p:txBody>
      </p:sp>
      <p:graphicFrame>
        <p:nvGraphicFramePr>
          <p:cNvPr id="3" name="物件 2">
            <a:extLst>
              <a:ext uri="{FF2B5EF4-FFF2-40B4-BE49-F238E27FC236}">
                <a16:creationId xmlns:a16="http://schemas.microsoft.com/office/drawing/2014/main" id="{AC85AAE0-70EB-4262-A85A-58E1EC4B50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3777778"/>
              </p:ext>
            </p:extLst>
          </p:nvPr>
        </p:nvGraphicFramePr>
        <p:xfrm>
          <a:off x="2019300" y="709613"/>
          <a:ext cx="8153400" cy="543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Visio" r:id="rId4" imgW="8153255" imgH="5438556" progId="Visio.Drawing.15">
                  <p:embed/>
                </p:oleObj>
              </mc:Choice>
              <mc:Fallback>
                <p:oleObj name="Visio" r:id="rId4" imgW="8153255" imgH="543855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19300" y="709613"/>
                        <a:ext cx="8153400" cy="543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6136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E3C1195E-6C7F-4C96-906A-6EDE75AE5B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4" name="组合 53"/>
          <p:cNvGrpSpPr/>
          <p:nvPr/>
        </p:nvGrpSpPr>
        <p:grpSpPr>
          <a:xfrm>
            <a:off x="568443" y="319365"/>
            <a:ext cx="8176972" cy="400110"/>
            <a:chOff x="568442" y="319364"/>
            <a:chExt cx="8176972" cy="400111"/>
          </a:xfrm>
        </p:grpSpPr>
        <p:sp>
          <p:nvSpPr>
            <p:cNvPr id="55" name="文本框 23"/>
            <p:cNvSpPr txBox="1"/>
            <p:nvPr/>
          </p:nvSpPr>
          <p:spPr>
            <a:xfrm>
              <a:off x="665958" y="319364"/>
              <a:ext cx="8079456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論文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-</a:t>
              </a:r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設計與實現基於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AXI-4</a:t>
              </a:r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介面的後量子密法學</a:t>
              </a:r>
              <a:r>
                <a:rPr lang="en-US" altLang="zh-TW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ML-DSA</a:t>
              </a:r>
              <a:r>
                <a:rPr lang="zh-TW" altLang="en-US" sz="2000" dirty="0">
                  <a:solidFill>
                    <a:schemeClr val="bg2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之硬體加速器</a:t>
              </a:r>
              <a:endParaRPr lang="zh-CN" altLang="en-US" sz="20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/>
                <a:cs typeface="+mn-ea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54C0D2C8-3DE9-822A-A0EB-114D5D763C1D}"/>
              </a:ext>
            </a:extLst>
          </p:cNvPr>
          <p:cNvSpPr txBox="1"/>
          <p:nvPr/>
        </p:nvSpPr>
        <p:spPr>
          <a:xfrm>
            <a:off x="11760000" y="6488668"/>
            <a:ext cx="4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E174EC01-5FEB-4403-BC84-09DCCB88A787}"/>
              </a:ext>
            </a:extLst>
          </p:cNvPr>
          <p:cNvGrpSpPr/>
          <p:nvPr/>
        </p:nvGrpSpPr>
        <p:grpSpPr>
          <a:xfrm>
            <a:off x="6096000" y="990484"/>
            <a:ext cx="4371975" cy="5640325"/>
            <a:chOff x="5294539" y="281503"/>
            <a:chExt cx="6000750" cy="7725331"/>
          </a:xfrm>
        </p:grpSpPr>
        <p:graphicFrame>
          <p:nvGraphicFramePr>
            <p:cNvPr id="10" name="物件 9">
              <a:extLst>
                <a:ext uri="{FF2B5EF4-FFF2-40B4-BE49-F238E27FC236}">
                  <a16:creationId xmlns:a16="http://schemas.microsoft.com/office/drawing/2014/main" id="{C21CF939-90AE-4376-90AB-641D3164F4D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66706843"/>
                </p:ext>
              </p:extLst>
            </p:nvPr>
          </p:nvGraphicFramePr>
          <p:xfrm>
            <a:off x="5294539" y="5339834"/>
            <a:ext cx="5010150" cy="2667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70" name="Visio" r:id="rId4" imgW="5009940" imgH="2666974" progId="Visio.Drawing.15">
                    <p:embed/>
                  </p:oleObj>
                </mc:Choice>
                <mc:Fallback>
                  <p:oleObj name="Visio" r:id="rId4" imgW="5009940" imgH="2666974" progId="Visio.Drawing.15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5294539" y="5339834"/>
                          <a:ext cx="5010150" cy="2667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物件 10">
              <a:extLst>
                <a:ext uri="{FF2B5EF4-FFF2-40B4-BE49-F238E27FC236}">
                  <a16:creationId xmlns:a16="http://schemas.microsoft.com/office/drawing/2014/main" id="{8E9E3B92-1C1C-4E8B-81CC-B07B8206C4F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57647691"/>
                </p:ext>
              </p:extLst>
            </p:nvPr>
          </p:nvGraphicFramePr>
          <p:xfrm>
            <a:off x="5294539" y="2367756"/>
            <a:ext cx="6000750" cy="2667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71" name="Visio" r:id="rId6" imgW="6000685" imgH="2666974" progId="Visio.Drawing.15">
                    <p:embed/>
                  </p:oleObj>
                </mc:Choice>
                <mc:Fallback>
                  <p:oleObj name="Visio" r:id="rId6" imgW="6000685" imgH="2666974" progId="Visio.Drawing.15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5294539" y="2367756"/>
                          <a:ext cx="6000750" cy="2667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物件 11">
              <a:extLst>
                <a:ext uri="{FF2B5EF4-FFF2-40B4-BE49-F238E27FC236}">
                  <a16:creationId xmlns:a16="http://schemas.microsoft.com/office/drawing/2014/main" id="{1781FFD7-82A5-42F6-9D43-02A2EFC4440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64044566"/>
                </p:ext>
              </p:extLst>
            </p:nvPr>
          </p:nvGraphicFramePr>
          <p:xfrm>
            <a:off x="5294539" y="281503"/>
            <a:ext cx="3838575" cy="17811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72" name="Visio" r:id="rId8" imgW="3838398" imgH="1781111" progId="Visio.Drawing.15">
                    <p:embed/>
                  </p:oleObj>
                </mc:Choice>
                <mc:Fallback>
                  <p:oleObj name="Visio" r:id="rId8" imgW="3838398" imgH="1781111" progId="Visio.Drawing.15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5294539" y="281503"/>
                          <a:ext cx="3838575" cy="17811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3617274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-0428-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千图网海量PPT模板www.58pic.com">
  <a:themeElements>
    <a:clrScheme name="自定义 306">
      <a:dk1>
        <a:sysClr val="windowText" lastClr="000000"/>
      </a:dk1>
      <a:lt1>
        <a:sysClr val="window" lastClr="FFFFFF"/>
      </a:lt1>
      <a:dk2>
        <a:srgbClr val="3F3F3F"/>
      </a:dk2>
      <a:lt2>
        <a:srgbClr val="262626"/>
      </a:lt2>
      <a:accent1>
        <a:srgbClr val="262626"/>
      </a:accent1>
      <a:accent2>
        <a:srgbClr val="3F3F3F"/>
      </a:accent2>
      <a:accent3>
        <a:srgbClr val="262626"/>
      </a:accent3>
      <a:accent4>
        <a:srgbClr val="3F3F3F"/>
      </a:accent4>
      <a:accent5>
        <a:srgbClr val="262626"/>
      </a:accent5>
      <a:accent6>
        <a:srgbClr val="3F3F3F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5169</TotalTime>
  <Words>4255</Words>
  <Application>Microsoft Office PowerPoint</Application>
  <PresentationFormat>寬螢幕</PresentationFormat>
  <Paragraphs>1108</Paragraphs>
  <Slides>50</Slides>
  <Notes>50</Notes>
  <HiddenSlides>6</HiddenSlides>
  <MMClips>0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2</vt:i4>
      </vt:variant>
      <vt:variant>
        <vt:lpstr>投影片標題</vt:lpstr>
      </vt:variant>
      <vt:variant>
        <vt:i4>50</vt:i4>
      </vt:variant>
    </vt:vector>
  </HeadingPairs>
  <TitlesOfParts>
    <vt:vector size="61" baseType="lpstr">
      <vt:lpstr>微软雅黑</vt:lpstr>
      <vt:lpstr>汉仪丫丫体简</vt:lpstr>
      <vt:lpstr>微軟正黑體</vt:lpstr>
      <vt:lpstr>Arial</vt:lpstr>
      <vt:lpstr>Calibri</vt:lpstr>
      <vt:lpstr>Cambria Math</vt:lpstr>
      <vt:lpstr>Times New Roman</vt:lpstr>
      <vt:lpstr>Wingdings</vt:lpstr>
      <vt:lpstr>千图网海量PPT模板www.58pic.com</vt:lpstr>
      <vt:lpstr>Visio</vt:lpstr>
      <vt:lpstr>Microsoft Visio 繪圖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450A 蘇柏丞</cp:lastModifiedBy>
  <cp:revision>125</cp:revision>
  <dcterms:created xsi:type="dcterms:W3CDTF">2015-05-05T08:02:14Z</dcterms:created>
  <dcterms:modified xsi:type="dcterms:W3CDTF">2024-10-05T00:56:19Z</dcterms:modified>
</cp:coreProperties>
</file>

<file path=docProps/thumbnail.jpeg>
</file>